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2.xml" ContentType="application/vnd.openxmlformats-officedocument.presentationml.notesSl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0.xml" ContentType="application/inkml+xml"/>
  <Override PartName="/ppt/ink/ink11.xml" ContentType="application/inkml+xml"/>
  <Override PartName="/ppt/ink/ink12.xml" ContentType="application/inkml+xml"/>
  <Override PartName="/ppt/ink/ink1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4" r:id="rId1"/>
  </p:sldMasterIdLst>
  <p:notesMasterIdLst>
    <p:notesMasterId r:id="rId22"/>
  </p:notesMasterIdLst>
  <p:sldIdLst>
    <p:sldId id="279" r:id="rId2"/>
    <p:sldId id="272" r:id="rId3"/>
    <p:sldId id="273" r:id="rId4"/>
    <p:sldId id="280" r:id="rId5"/>
    <p:sldId id="278" r:id="rId6"/>
    <p:sldId id="281" r:id="rId7"/>
    <p:sldId id="291" r:id="rId8"/>
    <p:sldId id="301" r:id="rId9"/>
    <p:sldId id="300" r:id="rId10"/>
    <p:sldId id="299" r:id="rId11"/>
    <p:sldId id="302" r:id="rId12"/>
    <p:sldId id="283" r:id="rId13"/>
    <p:sldId id="293" r:id="rId14"/>
    <p:sldId id="290" r:id="rId15"/>
    <p:sldId id="296" r:id="rId16"/>
    <p:sldId id="297" r:id="rId17"/>
    <p:sldId id="303" r:id="rId18"/>
    <p:sldId id="287" r:id="rId19"/>
    <p:sldId id="286" r:id="rId20"/>
    <p:sldId id="30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56CF8-6736-2D49-DC46-B79B952BB4FD}" v="3" dt="2023-05-04T02:40:15.099"/>
    <p1510:client id="{1DE6A4AE-C71A-5B8C-FC98-EA6C07DA4D74}" v="2484" dt="2023-05-04T01:09:46.720"/>
    <p1510:client id="{500EB687-0496-EA40-9B96-9446376F0EF6}" v="27" dt="2023-05-04T02:49:52.204"/>
    <p1510:client id="{538FCD6E-5273-4631-9FB1-D3F91B309DFF}" v="3721" dt="2023-05-03T22:33:07.595"/>
    <p1510:client id="{6699F84A-3BB2-4E47-A433-695A460EC846}" v="11" dt="2023-05-04T04:07:50.490"/>
    <p1510:client id="{67FE5FD4-821C-4C8A-B6D5-48191F4F364A}" v="294" dt="2023-05-03T22:24:26.691"/>
    <p1510:client id="{7D7E08EA-FF64-B591-5A6B-3D743E34DC71}" v="45" dt="2023-05-04T03:59:14.317"/>
    <p1510:client id="{95B737B9-5119-650B-235D-62DDDAA4E9BD}" v="59" dt="2023-05-04T01:35:34.649"/>
    <p1510:client id="{D62F810F-94EA-BA93-0AEA-8615E241938D}" v="60" dt="2023-05-04T02:38:58.744"/>
    <p1510:client id="{DA10290C-4A46-40E6-B26A-8FEE07F75A4C}" v="916" dt="2023-05-03T18:23:57.920"/>
    <p1510:client id="{E42DA936-614B-4895-AD0F-81DCD1623674}" v="2688" dt="2023-05-04T01:29:39.302"/>
    <p1510:client id="{E4F3B93A-E82C-35EF-BB9B-5C738E4BE632}" v="2953" dt="2023-05-03T22:31:30.536"/>
    <p1510:client id="{E9CC26A4-E63B-88CF-C8D9-4E57978C38DF}" v="15" dt="2023-05-04T02:27:27.827"/>
    <p1510:client id="{EEF1911D-B4CE-4095-BF05-D9DF70B99A6B}" v="1421" dt="2023-05-04T02:01:41.9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thawala, Rukkaiya M" userId="S::rxp220020@utdallas.edu::df69a318-e7bb-4964-87bc-6b02b51b64f1" providerId="AD" clId="Web-{6699F84A-3BB2-4E47-A433-695A460EC846}"/>
    <pc:docChg chg="modSld">
      <pc:chgData name="Patthawala, Rukkaiya M" userId="S::rxp220020@utdallas.edu::df69a318-e7bb-4964-87bc-6b02b51b64f1" providerId="AD" clId="Web-{6699F84A-3BB2-4E47-A433-695A460EC846}" dt="2023-05-04T04:07:50.178" v="4" actId="20577"/>
      <pc:docMkLst>
        <pc:docMk/>
      </pc:docMkLst>
      <pc:sldChg chg="modSp">
        <pc:chgData name="Patthawala, Rukkaiya M" userId="S::rxp220020@utdallas.edu::df69a318-e7bb-4964-87bc-6b02b51b64f1" providerId="AD" clId="Web-{6699F84A-3BB2-4E47-A433-695A460EC846}" dt="2023-05-04T04:07:50.178" v="4" actId="20577"/>
        <pc:sldMkLst>
          <pc:docMk/>
          <pc:sldMk cId="2278931659" sldId="278"/>
        </pc:sldMkLst>
        <pc:spChg chg="mod">
          <ac:chgData name="Patthawala, Rukkaiya M" userId="S::rxp220020@utdallas.edu::df69a318-e7bb-4964-87bc-6b02b51b64f1" providerId="AD" clId="Web-{6699F84A-3BB2-4E47-A433-695A460EC846}" dt="2023-05-04T04:07:50.178" v="4" actId="20577"/>
          <ac:spMkLst>
            <pc:docMk/>
            <pc:sldMk cId="2278931659" sldId="278"/>
            <ac:spMk id="3" creationId="{3CD51AD4-7D5A-2365-814D-4C0B3592C9D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Group%2010%20-%20Google%20Analytics%20Project" TargetMode="External"/><Relationship Id="rId2" Type="http://schemas.microsoft.com/office/2011/relationships/chartColorStyle" Target="colors2.xml"/><Relationship Id="rId1" Type="http://schemas.microsoft.com/office/2011/relationships/chartStyle" Target="style2.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Group%2010%20-%20Google%20Analytics%20Projec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a:t>Top Product Categories</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v>Mar'22</c:v>
          </c:tx>
          <c:spPr>
            <a:solidFill>
              <a:srgbClr val="F8CBAD"/>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'[Group 10 - Google Analytics Project.xlsx]Revenue Waterfall'!$B$2:$B$6</c:f>
              <c:strCache>
                <c:ptCount val="5"/>
                <c:pt idx="0">
                  <c:v>Outfits</c:v>
                </c:pt>
                <c:pt idx="1">
                  <c:v>Tops</c:v>
                </c:pt>
                <c:pt idx="2">
                  <c:v>Yitty (new)</c:v>
                </c:pt>
                <c:pt idx="3">
                  <c:v>Bottoms</c:v>
                </c:pt>
                <c:pt idx="4">
                  <c:v>Accessories</c:v>
                </c:pt>
              </c:strCache>
            </c:strRef>
          </c:cat>
          <c:val>
            <c:numRef>
              <c:f>'[Group 10 - Google Analytics Project.xlsx]Revenue Waterfall'!$C$2:$C$6</c:f>
              <c:numCache>
                <c:formatCode>General</c:formatCode>
                <c:ptCount val="5"/>
                <c:pt idx="0">
                  <c:v>90678.9</c:v>
                </c:pt>
                <c:pt idx="1">
                  <c:v>9196.9</c:v>
                </c:pt>
                <c:pt idx="2">
                  <c:v>53551.69</c:v>
                </c:pt>
                <c:pt idx="3">
                  <c:v>4120.6000000000004</c:v>
                </c:pt>
                <c:pt idx="4">
                  <c:v>3349.75</c:v>
                </c:pt>
              </c:numCache>
            </c:numRef>
          </c:val>
          <c:extLst>
            <c:ext xmlns:c16="http://schemas.microsoft.com/office/drawing/2014/chart" uri="{C3380CC4-5D6E-409C-BE32-E72D297353CC}">
              <c16:uniqueId val="{00000000-05DE-4DA0-84CC-4FD5F5C98EA9}"/>
            </c:ext>
          </c:extLst>
        </c:ser>
        <c:ser>
          <c:idx val="1"/>
          <c:order val="1"/>
          <c:tx>
            <c:v>Mar'23</c:v>
          </c:tx>
          <c:spPr>
            <a:solidFill>
              <a:srgbClr val="ED7D3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'[Group 10 - Google Analytics Project.xlsx]Revenue Waterfall'!$B$2:$B$6</c:f>
              <c:strCache>
                <c:ptCount val="5"/>
                <c:pt idx="0">
                  <c:v>Outfits</c:v>
                </c:pt>
                <c:pt idx="1">
                  <c:v>Tops</c:v>
                </c:pt>
                <c:pt idx="2">
                  <c:v>Yitty (new)</c:v>
                </c:pt>
                <c:pt idx="3">
                  <c:v>Bottoms</c:v>
                </c:pt>
                <c:pt idx="4">
                  <c:v>Accessories</c:v>
                </c:pt>
              </c:strCache>
            </c:strRef>
          </c:cat>
          <c:val>
            <c:numRef>
              <c:f>'[Group 10 - Google Analytics Project.xlsx]Revenue Waterfall'!$D$2:$D$6</c:f>
              <c:numCache>
                <c:formatCode>General</c:formatCode>
                <c:ptCount val="5"/>
                <c:pt idx="0">
                  <c:v>51468.54</c:v>
                </c:pt>
                <c:pt idx="1">
                  <c:v>33853.74</c:v>
                </c:pt>
                <c:pt idx="2">
                  <c:v>31649.82</c:v>
                </c:pt>
                <c:pt idx="3">
                  <c:v>10647.4</c:v>
                </c:pt>
                <c:pt idx="4">
                  <c:v>3838.7</c:v>
                </c:pt>
              </c:numCache>
            </c:numRef>
          </c:val>
          <c:extLst>
            <c:ext xmlns:c16="http://schemas.microsoft.com/office/drawing/2014/chart" uri="{C3380CC4-5D6E-409C-BE32-E72D297353CC}">
              <c16:uniqueId val="{00000001-05DE-4DA0-84CC-4FD5F5C98EA9}"/>
            </c:ext>
          </c:extLst>
        </c:ser>
        <c:dLbls>
          <c:showLegendKey val="0"/>
          <c:showVal val="0"/>
          <c:showCatName val="0"/>
          <c:showSerName val="0"/>
          <c:showPercent val="0"/>
          <c:showBubbleSize val="0"/>
        </c:dLbls>
        <c:gapWidth val="182"/>
        <c:axId val="506836455"/>
        <c:axId val="1614437624"/>
      </c:barChart>
      <c:catAx>
        <c:axId val="50683645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Calibri"/>
                <a:ea typeface="Calibri"/>
                <a:cs typeface="Calibri"/>
              </a:defRPr>
            </a:pPr>
            <a:endParaRPr lang="en-US"/>
          </a:p>
        </c:txPr>
        <c:crossAx val="1614437624"/>
        <c:crosses val="autoZero"/>
        <c:auto val="1"/>
        <c:lblAlgn val="ctr"/>
        <c:lblOffset val="100"/>
        <c:noMultiLvlLbl val="0"/>
      </c:catAx>
      <c:valAx>
        <c:axId val="16144376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Revenue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6836455"/>
        <c:crosses val="autoZero"/>
        <c:crossBetween val="between"/>
      </c:valAx>
      <c:spPr>
        <a:noFill/>
        <a:ln>
          <a:noFill/>
        </a:ln>
        <a:effectLst/>
      </c:spPr>
    </c:plotArea>
    <c:legend>
      <c:legendPos val="b"/>
      <c:layout>
        <c:manualLayout>
          <c:xMode val="edge"/>
          <c:yMode val="edge"/>
          <c:x val="0.74237171996618578"/>
          <c:y val="0.16334266123476832"/>
          <c:w val="0.20430594585570797"/>
          <c:h val="6.676604593565271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tx>
            <c:strRef>
              <c:f>Sheet1!$B$1</c:f>
              <c:strCache>
                <c:ptCount val="1"/>
                <c:pt idx="0">
                  <c:v>Goal Converion Rate</c:v>
                </c:pt>
              </c:strCache>
            </c:strRef>
          </c:tx>
          <c:spPr>
            <a:gradFill rotWithShape="1">
              <a:gsLst>
                <a:gs pos="0">
                  <a:schemeClr val="accent2">
                    <a:shade val="76000"/>
                    <a:satMod val="103000"/>
                    <a:lumMod val="102000"/>
                    <a:tint val="94000"/>
                  </a:schemeClr>
                </a:gs>
                <a:gs pos="50000">
                  <a:schemeClr val="accent2">
                    <a:shade val="76000"/>
                    <a:satMod val="110000"/>
                    <a:lumMod val="100000"/>
                    <a:shade val="100000"/>
                  </a:schemeClr>
                </a:gs>
                <a:gs pos="100000">
                  <a:schemeClr val="accent2">
                    <a:shade val="76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March'22</c:v>
                </c:pt>
                <c:pt idx="1">
                  <c:v>March'23</c:v>
                </c:pt>
              </c:strCache>
            </c:strRef>
          </c:cat>
          <c:val>
            <c:numRef>
              <c:f>Sheet1!$B$2:$B$3</c:f>
              <c:numCache>
                <c:formatCode>0.00%</c:formatCode>
                <c:ptCount val="2"/>
                <c:pt idx="0">
                  <c:v>0.21990000000000001</c:v>
                </c:pt>
                <c:pt idx="1">
                  <c:v>0.14419999999999999</c:v>
                </c:pt>
              </c:numCache>
            </c:numRef>
          </c:val>
          <c:extLst>
            <c:ext xmlns:c16="http://schemas.microsoft.com/office/drawing/2014/chart" uri="{C3380CC4-5D6E-409C-BE32-E72D297353CC}">
              <c16:uniqueId val="{00000000-C60F-4951-9E42-077DE9D10AE9}"/>
            </c:ext>
          </c:extLst>
        </c:ser>
        <c:ser>
          <c:idx val="1"/>
          <c:order val="1"/>
          <c:tx>
            <c:strRef>
              <c:f>Sheet1!$C$1</c:f>
              <c:strCache>
                <c:ptCount val="1"/>
                <c:pt idx="0">
                  <c:v>Total Abandonment Rate</c:v>
                </c:pt>
              </c:strCache>
            </c:strRef>
          </c:tx>
          <c:spPr>
            <a:gradFill rotWithShape="1">
              <a:gsLst>
                <a:gs pos="0">
                  <a:schemeClr val="accent2">
                    <a:tint val="77000"/>
                    <a:satMod val="103000"/>
                    <a:lumMod val="102000"/>
                    <a:tint val="94000"/>
                  </a:schemeClr>
                </a:gs>
                <a:gs pos="50000">
                  <a:schemeClr val="accent2">
                    <a:tint val="77000"/>
                    <a:satMod val="110000"/>
                    <a:lumMod val="100000"/>
                    <a:shade val="100000"/>
                  </a:schemeClr>
                </a:gs>
                <a:gs pos="100000">
                  <a:schemeClr val="accent2">
                    <a:tint val="77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March'22</c:v>
                </c:pt>
                <c:pt idx="1">
                  <c:v>March'23</c:v>
                </c:pt>
              </c:strCache>
            </c:strRef>
          </c:cat>
          <c:val>
            <c:numRef>
              <c:f>Sheet1!$C$2:$C$3</c:f>
              <c:numCache>
                <c:formatCode>0.00%</c:formatCode>
                <c:ptCount val="2"/>
                <c:pt idx="0">
                  <c:v>0.33439999999999998</c:v>
                </c:pt>
                <c:pt idx="1">
                  <c:v>0.39600000000000002</c:v>
                </c:pt>
              </c:numCache>
            </c:numRef>
          </c:val>
          <c:extLst>
            <c:ext xmlns:c16="http://schemas.microsoft.com/office/drawing/2014/chart" uri="{C3380CC4-5D6E-409C-BE32-E72D297353CC}">
              <c16:uniqueId val="{00000001-C60F-4951-9E42-077DE9D10AE9}"/>
            </c:ext>
          </c:extLst>
        </c:ser>
        <c:dLbls>
          <c:dLblPos val="outEnd"/>
          <c:showLegendKey val="0"/>
          <c:showVal val="1"/>
          <c:showCatName val="0"/>
          <c:showSerName val="0"/>
          <c:showPercent val="0"/>
          <c:showBubbleSize val="0"/>
        </c:dLbls>
        <c:gapWidth val="100"/>
        <c:overlap val="-24"/>
        <c:axId val="52563791"/>
        <c:axId val="52548431"/>
      </c:barChart>
      <c:catAx>
        <c:axId val="52563791"/>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548431"/>
        <c:crosses val="autoZero"/>
        <c:auto val="1"/>
        <c:lblAlgn val="ctr"/>
        <c:lblOffset val="100"/>
        <c:noMultiLvlLbl val="0"/>
      </c:catAx>
      <c:valAx>
        <c:axId val="5254843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525637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Arabic Typesetting" panose="020B0604020202020204" pitchFamily="66" charset="-78"/>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'Goal Competions'!$A$2</c:f>
              <c:strCache>
                <c:ptCount val="1"/>
                <c:pt idx="0">
                  <c:v>March'22</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cat>
            <c:strRef>
              <c:f>'Goal Competions'!$B$1:$F$1</c:f>
              <c:strCache>
                <c:ptCount val="5"/>
                <c:pt idx="0">
                  <c:v>Total Goal Completions </c:v>
                </c:pt>
                <c:pt idx="1">
                  <c:v>Goal 1</c:v>
                </c:pt>
                <c:pt idx="2">
                  <c:v>Goal 2</c:v>
                </c:pt>
                <c:pt idx="3">
                  <c:v>Goal 3</c:v>
                </c:pt>
                <c:pt idx="4">
                  <c:v>Goal 4</c:v>
                </c:pt>
              </c:strCache>
            </c:strRef>
          </c:cat>
          <c:val>
            <c:numRef>
              <c:f>'Goal Competions'!$B$2:$F$2</c:f>
              <c:numCache>
                <c:formatCode>General</c:formatCode>
                <c:ptCount val="5"/>
                <c:pt idx="0" formatCode="#,##0">
                  <c:v>17317</c:v>
                </c:pt>
                <c:pt idx="1">
                  <c:v>1947</c:v>
                </c:pt>
                <c:pt idx="2">
                  <c:v>8846</c:v>
                </c:pt>
                <c:pt idx="3">
                  <c:v>2757</c:v>
                </c:pt>
                <c:pt idx="4">
                  <c:v>3767</c:v>
                </c:pt>
              </c:numCache>
            </c:numRef>
          </c:val>
          <c:smooth val="0"/>
          <c:extLst>
            <c:ext xmlns:c16="http://schemas.microsoft.com/office/drawing/2014/chart" uri="{C3380CC4-5D6E-409C-BE32-E72D297353CC}">
              <c16:uniqueId val="{00000000-EE9E-421A-AFE3-74644BDF0F0A}"/>
            </c:ext>
          </c:extLst>
        </c:ser>
        <c:ser>
          <c:idx val="1"/>
          <c:order val="1"/>
          <c:tx>
            <c:strRef>
              <c:f>'Goal Competions'!$A$3</c:f>
              <c:strCache>
                <c:ptCount val="1"/>
                <c:pt idx="0">
                  <c:v>March'23</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'Goal Competions'!$B$1:$F$1</c:f>
              <c:strCache>
                <c:ptCount val="5"/>
                <c:pt idx="0">
                  <c:v>Total Goal Completions </c:v>
                </c:pt>
                <c:pt idx="1">
                  <c:v>Goal 1</c:v>
                </c:pt>
                <c:pt idx="2">
                  <c:v>Goal 2</c:v>
                </c:pt>
                <c:pt idx="3">
                  <c:v>Goal 3</c:v>
                </c:pt>
                <c:pt idx="4">
                  <c:v>Goal 4</c:v>
                </c:pt>
              </c:strCache>
            </c:strRef>
          </c:cat>
          <c:val>
            <c:numRef>
              <c:f>'Goal Competions'!$B$3:$F$3</c:f>
              <c:numCache>
                <c:formatCode>General</c:formatCode>
                <c:ptCount val="5"/>
                <c:pt idx="0">
                  <c:v>9484</c:v>
                </c:pt>
                <c:pt idx="1">
                  <c:v>1192</c:v>
                </c:pt>
                <c:pt idx="2">
                  <c:v>5598</c:v>
                </c:pt>
                <c:pt idx="3">
                  <c:v>109</c:v>
                </c:pt>
                <c:pt idx="4">
                  <c:v>2585</c:v>
                </c:pt>
              </c:numCache>
            </c:numRef>
          </c:val>
          <c:smooth val="0"/>
          <c:extLst>
            <c:ext xmlns:c16="http://schemas.microsoft.com/office/drawing/2014/chart" uri="{C3380CC4-5D6E-409C-BE32-E72D297353CC}">
              <c16:uniqueId val="{00000001-EE9E-421A-AFE3-74644BDF0F0A}"/>
            </c:ext>
          </c:extLst>
        </c:ser>
        <c:dLbls>
          <c:showLegendKey val="0"/>
          <c:showVal val="0"/>
          <c:showCatName val="0"/>
          <c:showSerName val="0"/>
          <c:showPercent val="0"/>
          <c:showBubbleSize val="0"/>
        </c:dLbls>
        <c:marker val="1"/>
        <c:smooth val="0"/>
        <c:axId val="2111676303"/>
        <c:axId val="2111676783"/>
      </c:lineChart>
      <c:catAx>
        <c:axId val="21116763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1" i="0" u="none" strike="noStrike" kern="1200" baseline="0">
                <a:solidFill>
                  <a:schemeClr val="tx1">
                    <a:lumMod val="65000"/>
                    <a:lumOff val="35000"/>
                  </a:schemeClr>
                </a:solidFill>
                <a:latin typeface="+mn-lt"/>
                <a:ea typeface="+mn-ea"/>
                <a:cs typeface="+mn-cs"/>
              </a:defRPr>
            </a:pPr>
            <a:endParaRPr lang="en-US"/>
          </a:p>
        </c:txPr>
        <c:crossAx val="2111676783"/>
        <c:crosses val="autoZero"/>
        <c:auto val="1"/>
        <c:lblAlgn val="ctr"/>
        <c:lblOffset val="100"/>
        <c:noMultiLvlLbl val="0"/>
      </c:catAx>
      <c:valAx>
        <c:axId val="211167678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300" b="1" i="0" u="none" strike="noStrike" kern="1200" baseline="0">
                <a:solidFill>
                  <a:schemeClr val="tx1">
                    <a:lumMod val="65000"/>
                    <a:lumOff val="35000"/>
                  </a:schemeClr>
                </a:solidFill>
                <a:latin typeface="+mn-lt"/>
                <a:ea typeface="+mn-ea"/>
                <a:cs typeface="+mn-cs"/>
              </a:defRPr>
            </a:pPr>
            <a:endParaRPr lang="en-US"/>
          </a:p>
        </c:txPr>
        <c:crossAx val="211167630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3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'[Group 10 - Google Analytics Project.xlsx]Revenue Waterfall'!$K$3:$K$7</cx:f>
        <cx:lvl ptCount="5" formatCode="_([$$-en-US]* #,##0.00_);_([$$-en-US]* \(#,##0.00\);_([$$-en-US]* &quot;-&quot;??_);_(@_)">
          <cx:pt idx="0">220295.29000000001</cx:pt>
          <cx:pt idx="1">-41300.309999999998</cx:pt>
          <cx:pt idx="2">-83429.179999999993</cx:pt>
          <cx:pt idx="3">53072.18</cx:pt>
          <cx:pt idx="4">-148637.98000000001</cx:pt>
        </cx:lvl>
      </cx:numDim>
    </cx:data>
  </cx:chartData>
  <cx:chart>
    <cx:title pos="t" align="ctr" overlay="0">
      <cx:tx>
        <cx:txData>
          <cx:v>Revenue Waterfall: Mar'22 - Mar'23</cx:v>
        </cx:txData>
      </cx:tx>
    </cx:title>
    <cx:plotArea>
      <cx:plotAreaRegion>
        <cx:series layoutId="waterfall" uniqueId="{5B32380C-EF6C-4C90-84D5-F21037ECBF60}" formatIdx="0">
          <cx:dataLabels pos="outEnd"/>
          <cx:dataId val="0"/>
          <cx:layoutPr>
            <cx:subtotals/>
          </cx:layoutPr>
        </cx:series>
      </cx:plotAreaRegion>
      <cx:axis id="0">
        <cx:catScaling gapWidth="0.5"/>
        <cx:tickLabels/>
      </cx:axis>
      <cx:axis id="1">
        <cx:valScaling/>
        <cx:tickLabels/>
      </cx:axis>
    </cx:plotArea>
    <cx:legend pos="b" align="ctr" overlay="0"/>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5">
  <a:schemeClr val="accent2"/>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C674D9-1A11-4515-AF82-BD07678BC39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815B00E-251F-46EB-8454-153E4A91FB1C}">
      <dgm:prSet/>
      <dgm:spPr/>
      <dgm:t>
        <a:bodyPr/>
        <a:lstStyle/>
        <a:p>
          <a:r>
            <a:rPr lang="en-US" b="1"/>
            <a:t>Optimize the website for mobile devices </a:t>
          </a:r>
          <a:r>
            <a:rPr lang="en-US"/>
            <a:t>- With more people accessing websites on their mobile devices, it is essential to optimize the website for mobile devices to improve user engagement. This includes making the website mobile-friendly and ensuring that it loads quickly on mobile devices</a:t>
          </a:r>
        </a:p>
      </dgm:t>
    </dgm:pt>
    <dgm:pt modelId="{9218B171-0D7A-48B3-98E4-C72C5DE77D5D}" type="parTrans" cxnId="{1BD7C8CE-6753-41BF-9976-6C762B02D1F9}">
      <dgm:prSet/>
      <dgm:spPr/>
      <dgm:t>
        <a:bodyPr/>
        <a:lstStyle/>
        <a:p>
          <a:endParaRPr lang="en-US"/>
        </a:p>
      </dgm:t>
    </dgm:pt>
    <dgm:pt modelId="{7DD559BD-E79B-427E-AE6B-3A86C8D16156}" type="sibTrans" cxnId="{1BD7C8CE-6753-41BF-9976-6C762B02D1F9}">
      <dgm:prSet/>
      <dgm:spPr/>
      <dgm:t>
        <a:bodyPr/>
        <a:lstStyle/>
        <a:p>
          <a:pPr>
            <a:lnSpc>
              <a:spcPct val="100000"/>
            </a:lnSpc>
          </a:pPr>
          <a:endParaRPr lang="en-US"/>
        </a:p>
      </dgm:t>
    </dgm:pt>
    <dgm:pt modelId="{E48C3D41-5AE6-437D-BCDD-408020A08FBC}">
      <dgm:prSet/>
      <dgm:spPr/>
      <dgm:t>
        <a:bodyPr/>
        <a:lstStyle/>
        <a:p>
          <a:r>
            <a:rPr lang="en-US" b="1"/>
            <a:t>Use analytics to monitor user behavior </a:t>
          </a:r>
          <a:r>
            <a:rPr lang="en-US"/>
            <a:t>- It is essential to monitor user behavior on the website to understand how visitors are interacting with the site. Analytics tools can be used to track user behavior, identify areas of the website that need improvement, and make data-driven decisions to improve user engagement</a:t>
          </a:r>
        </a:p>
      </dgm:t>
    </dgm:pt>
    <dgm:pt modelId="{B816934D-B807-4D0E-86C3-1683C40BEBBC}" type="parTrans" cxnId="{0FFCE9E0-5D95-41E6-BA63-228235A60A0E}">
      <dgm:prSet/>
      <dgm:spPr/>
      <dgm:t>
        <a:bodyPr/>
        <a:lstStyle/>
        <a:p>
          <a:endParaRPr lang="en-US"/>
        </a:p>
      </dgm:t>
    </dgm:pt>
    <dgm:pt modelId="{ED0CF242-3272-4851-B5CB-2908EC9E6713}" type="sibTrans" cxnId="{0FFCE9E0-5D95-41E6-BA63-228235A60A0E}">
      <dgm:prSet/>
      <dgm:spPr/>
      <dgm:t>
        <a:bodyPr/>
        <a:lstStyle/>
        <a:p>
          <a:pPr>
            <a:lnSpc>
              <a:spcPct val="100000"/>
            </a:lnSpc>
          </a:pPr>
          <a:endParaRPr lang="en-US"/>
        </a:p>
      </dgm:t>
    </dgm:pt>
    <dgm:pt modelId="{9F156106-5899-4D43-ACBC-94F23CFB2341}">
      <dgm:prSet/>
      <dgm:spPr/>
      <dgm:t>
        <a:bodyPr/>
        <a:lstStyle/>
        <a:p>
          <a:r>
            <a:rPr lang="en-US" b="1"/>
            <a:t>Improve the website's load time </a:t>
          </a:r>
          <a:r>
            <a:rPr lang="en-US"/>
            <a:t>- One possible reason for the high number of sessions with a duration of 0-10 seconds could be slow page load times. Therefore, the website should be optimized for faster loading to provide a better user experience nd encourage visitors to spend more time on the site</a:t>
          </a:r>
        </a:p>
      </dgm:t>
    </dgm:pt>
    <dgm:pt modelId="{4D06C177-7BE4-451D-BE65-A6BBDE13112A}" type="parTrans" cxnId="{4D2524E7-52A5-4DC3-AD70-38E1367A3E18}">
      <dgm:prSet/>
      <dgm:spPr/>
      <dgm:t>
        <a:bodyPr/>
        <a:lstStyle/>
        <a:p>
          <a:endParaRPr lang="en-US"/>
        </a:p>
      </dgm:t>
    </dgm:pt>
    <dgm:pt modelId="{69433232-122F-4B64-9F47-7CE3A144C9EB}" type="sibTrans" cxnId="{4D2524E7-52A5-4DC3-AD70-38E1367A3E18}">
      <dgm:prSet/>
      <dgm:spPr/>
      <dgm:t>
        <a:bodyPr/>
        <a:lstStyle/>
        <a:p>
          <a:pPr>
            <a:lnSpc>
              <a:spcPct val="100000"/>
            </a:lnSpc>
          </a:pPr>
          <a:endParaRPr lang="en-US"/>
        </a:p>
      </dgm:t>
    </dgm:pt>
    <dgm:pt modelId="{367E0FE8-67AD-4993-8646-AA28C9F406F2}">
      <dgm:prSet/>
      <dgm:spPr/>
      <dgm:t>
        <a:bodyPr/>
        <a:lstStyle/>
        <a:p>
          <a:r>
            <a:rPr lang="en-US" b="1"/>
            <a:t>Utilize personalized recommendations </a:t>
          </a:r>
          <a:r>
            <a:rPr lang="en-US"/>
            <a:t>- Using personalized recommendations can keep users engaged and interested in the website's content. By suggesting related content, users may be more likely to stay on the website longer and interact with more pages.</a:t>
          </a:r>
        </a:p>
      </dgm:t>
    </dgm:pt>
    <dgm:pt modelId="{B5315833-FB5D-400F-B5DC-F5BD6D2FC33A}" type="parTrans" cxnId="{66DA40A5-D879-429E-9DAC-E89F9A55450F}">
      <dgm:prSet/>
      <dgm:spPr/>
      <dgm:t>
        <a:bodyPr/>
        <a:lstStyle/>
        <a:p>
          <a:endParaRPr lang="en-US"/>
        </a:p>
      </dgm:t>
    </dgm:pt>
    <dgm:pt modelId="{EF89DA19-D23D-43F1-A4B8-958AA80BDEB8}" type="sibTrans" cxnId="{66DA40A5-D879-429E-9DAC-E89F9A55450F}">
      <dgm:prSet/>
      <dgm:spPr/>
      <dgm:t>
        <a:bodyPr/>
        <a:lstStyle/>
        <a:p>
          <a:endParaRPr lang="en-US"/>
        </a:p>
      </dgm:t>
    </dgm:pt>
    <dgm:pt modelId="{0A0927EC-DD22-4447-90DA-E060BF3FDD78}" type="pres">
      <dgm:prSet presAssocID="{C8C674D9-1A11-4515-AF82-BD07678BC391}" presName="vert0" presStyleCnt="0">
        <dgm:presLayoutVars>
          <dgm:dir/>
          <dgm:animOne val="branch"/>
          <dgm:animLvl val="lvl"/>
        </dgm:presLayoutVars>
      </dgm:prSet>
      <dgm:spPr/>
    </dgm:pt>
    <dgm:pt modelId="{911F72AF-9A5A-43C2-8C39-457AD863369E}" type="pres">
      <dgm:prSet presAssocID="{E815B00E-251F-46EB-8454-153E4A91FB1C}" presName="thickLine" presStyleLbl="alignNode1" presStyleIdx="0" presStyleCnt="4"/>
      <dgm:spPr/>
    </dgm:pt>
    <dgm:pt modelId="{8E404CAC-E2D1-41A9-B1BA-51F13476AF7E}" type="pres">
      <dgm:prSet presAssocID="{E815B00E-251F-46EB-8454-153E4A91FB1C}" presName="horz1" presStyleCnt="0"/>
      <dgm:spPr/>
    </dgm:pt>
    <dgm:pt modelId="{C4668A90-84A4-4FC5-936A-CF3298F98A5A}" type="pres">
      <dgm:prSet presAssocID="{E815B00E-251F-46EB-8454-153E4A91FB1C}" presName="tx1" presStyleLbl="revTx" presStyleIdx="0" presStyleCnt="4"/>
      <dgm:spPr/>
    </dgm:pt>
    <dgm:pt modelId="{66C415E3-FD7B-4796-91ED-B4DAD26B6594}" type="pres">
      <dgm:prSet presAssocID="{E815B00E-251F-46EB-8454-153E4A91FB1C}" presName="vert1" presStyleCnt="0"/>
      <dgm:spPr/>
    </dgm:pt>
    <dgm:pt modelId="{B41DA0C0-F3C1-426E-AD41-4C74B9C7FE4B}" type="pres">
      <dgm:prSet presAssocID="{E48C3D41-5AE6-437D-BCDD-408020A08FBC}" presName="thickLine" presStyleLbl="alignNode1" presStyleIdx="1" presStyleCnt="4"/>
      <dgm:spPr/>
    </dgm:pt>
    <dgm:pt modelId="{D405B3B7-8844-43D6-A89B-21F4B62DBE0B}" type="pres">
      <dgm:prSet presAssocID="{E48C3D41-5AE6-437D-BCDD-408020A08FBC}" presName="horz1" presStyleCnt="0"/>
      <dgm:spPr/>
    </dgm:pt>
    <dgm:pt modelId="{793A9673-A444-42D7-A9F4-B57E4A6356D6}" type="pres">
      <dgm:prSet presAssocID="{E48C3D41-5AE6-437D-BCDD-408020A08FBC}" presName="tx1" presStyleLbl="revTx" presStyleIdx="1" presStyleCnt="4"/>
      <dgm:spPr/>
    </dgm:pt>
    <dgm:pt modelId="{FC8B1C40-7FCE-46DE-8A9D-8561BB71F8DF}" type="pres">
      <dgm:prSet presAssocID="{E48C3D41-5AE6-437D-BCDD-408020A08FBC}" presName="vert1" presStyleCnt="0"/>
      <dgm:spPr/>
    </dgm:pt>
    <dgm:pt modelId="{870796E3-CEED-486F-A1CD-81CF1326E5EA}" type="pres">
      <dgm:prSet presAssocID="{9F156106-5899-4D43-ACBC-94F23CFB2341}" presName="thickLine" presStyleLbl="alignNode1" presStyleIdx="2" presStyleCnt="4"/>
      <dgm:spPr/>
    </dgm:pt>
    <dgm:pt modelId="{A52F616A-3E46-444B-867D-A89548B331FB}" type="pres">
      <dgm:prSet presAssocID="{9F156106-5899-4D43-ACBC-94F23CFB2341}" presName="horz1" presStyleCnt="0"/>
      <dgm:spPr/>
    </dgm:pt>
    <dgm:pt modelId="{8CBFCFBF-164D-4E57-88A4-DC35936EAB70}" type="pres">
      <dgm:prSet presAssocID="{9F156106-5899-4D43-ACBC-94F23CFB2341}" presName="tx1" presStyleLbl="revTx" presStyleIdx="2" presStyleCnt="4"/>
      <dgm:spPr/>
    </dgm:pt>
    <dgm:pt modelId="{CE77B69D-30BA-4CF8-A493-FC7AB11E998C}" type="pres">
      <dgm:prSet presAssocID="{9F156106-5899-4D43-ACBC-94F23CFB2341}" presName="vert1" presStyleCnt="0"/>
      <dgm:spPr/>
    </dgm:pt>
    <dgm:pt modelId="{F555EEC9-C47A-4DB6-9AEC-0E0A89E39306}" type="pres">
      <dgm:prSet presAssocID="{367E0FE8-67AD-4993-8646-AA28C9F406F2}" presName="thickLine" presStyleLbl="alignNode1" presStyleIdx="3" presStyleCnt="4"/>
      <dgm:spPr/>
    </dgm:pt>
    <dgm:pt modelId="{424AF473-28CF-4E03-ADD0-B6904ED8B79A}" type="pres">
      <dgm:prSet presAssocID="{367E0FE8-67AD-4993-8646-AA28C9F406F2}" presName="horz1" presStyleCnt="0"/>
      <dgm:spPr/>
    </dgm:pt>
    <dgm:pt modelId="{329D1682-8568-4FA7-86D7-3FF19EB7B3E2}" type="pres">
      <dgm:prSet presAssocID="{367E0FE8-67AD-4993-8646-AA28C9F406F2}" presName="tx1" presStyleLbl="revTx" presStyleIdx="3" presStyleCnt="4"/>
      <dgm:spPr/>
    </dgm:pt>
    <dgm:pt modelId="{CA4788FC-18A1-49FF-A07F-561FF63BACC0}" type="pres">
      <dgm:prSet presAssocID="{367E0FE8-67AD-4993-8646-AA28C9F406F2}" presName="vert1" presStyleCnt="0"/>
      <dgm:spPr/>
    </dgm:pt>
  </dgm:ptLst>
  <dgm:cxnLst>
    <dgm:cxn modelId="{863A4328-1BA9-4BE0-9B50-A3EBB9DCB664}" type="presOf" srcId="{9F156106-5899-4D43-ACBC-94F23CFB2341}" destId="{8CBFCFBF-164D-4E57-88A4-DC35936EAB70}" srcOrd="0" destOrd="0" presId="urn:microsoft.com/office/officeart/2008/layout/LinedList"/>
    <dgm:cxn modelId="{CB5A7E4B-C172-4098-87A7-30FCC90B2709}" type="presOf" srcId="{367E0FE8-67AD-4993-8646-AA28C9F406F2}" destId="{329D1682-8568-4FA7-86D7-3FF19EB7B3E2}" srcOrd="0" destOrd="0" presId="urn:microsoft.com/office/officeart/2008/layout/LinedList"/>
    <dgm:cxn modelId="{C8F2776C-AA00-4D08-86D4-D80DCAE071EC}" type="presOf" srcId="{E48C3D41-5AE6-437D-BCDD-408020A08FBC}" destId="{793A9673-A444-42D7-A9F4-B57E4A6356D6}" srcOrd="0" destOrd="0" presId="urn:microsoft.com/office/officeart/2008/layout/LinedList"/>
    <dgm:cxn modelId="{DF412959-337B-4B10-830D-6F71C65845BA}" type="presOf" srcId="{C8C674D9-1A11-4515-AF82-BD07678BC391}" destId="{0A0927EC-DD22-4447-90DA-E060BF3FDD78}" srcOrd="0" destOrd="0" presId="urn:microsoft.com/office/officeart/2008/layout/LinedList"/>
    <dgm:cxn modelId="{66DA40A5-D879-429E-9DAC-E89F9A55450F}" srcId="{C8C674D9-1A11-4515-AF82-BD07678BC391}" destId="{367E0FE8-67AD-4993-8646-AA28C9F406F2}" srcOrd="3" destOrd="0" parTransId="{B5315833-FB5D-400F-B5DC-F5BD6D2FC33A}" sibTransId="{EF89DA19-D23D-43F1-A4B8-958AA80BDEB8}"/>
    <dgm:cxn modelId="{1BD7C8CE-6753-41BF-9976-6C762B02D1F9}" srcId="{C8C674D9-1A11-4515-AF82-BD07678BC391}" destId="{E815B00E-251F-46EB-8454-153E4A91FB1C}" srcOrd="0" destOrd="0" parTransId="{9218B171-0D7A-48B3-98E4-C72C5DE77D5D}" sibTransId="{7DD559BD-E79B-427E-AE6B-3A86C8D16156}"/>
    <dgm:cxn modelId="{8368CFCE-280F-4442-95AE-3E8CB285CF7B}" type="presOf" srcId="{E815B00E-251F-46EB-8454-153E4A91FB1C}" destId="{C4668A90-84A4-4FC5-936A-CF3298F98A5A}" srcOrd="0" destOrd="0" presId="urn:microsoft.com/office/officeart/2008/layout/LinedList"/>
    <dgm:cxn modelId="{0FFCE9E0-5D95-41E6-BA63-228235A60A0E}" srcId="{C8C674D9-1A11-4515-AF82-BD07678BC391}" destId="{E48C3D41-5AE6-437D-BCDD-408020A08FBC}" srcOrd="1" destOrd="0" parTransId="{B816934D-B807-4D0E-86C3-1683C40BEBBC}" sibTransId="{ED0CF242-3272-4851-B5CB-2908EC9E6713}"/>
    <dgm:cxn modelId="{4D2524E7-52A5-4DC3-AD70-38E1367A3E18}" srcId="{C8C674D9-1A11-4515-AF82-BD07678BC391}" destId="{9F156106-5899-4D43-ACBC-94F23CFB2341}" srcOrd="2" destOrd="0" parTransId="{4D06C177-7BE4-451D-BE65-A6BBDE13112A}" sibTransId="{69433232-122F-4B64-9F47-7CE3A144C9EB}"/>
    <dgm:cxn modelId="{6C4CA3CA-D969-428B-A63B-EE707A53E753}" type="presParOf" srcId="{0A0927EC-DD22-4447-90DA-E060BF3FDD78}" destId="{911F72AF-9A5A-43C2-8C39-457AD863369E}" srcOrd="0" destOrd="0" presId="urn:microsoft.com/office/officeart/2008/layout/LinedList"/>
    <dgm:cxn modelId="{95B0FCBB-0172-44ED-BB3E-8825D1042F75}" type="presParOf" srcId="{0A0927EC-DD22-4447-90DA-E060BF3FDD78}" destId="{8E404CAC-E2D1-41A9-B1BA-51F13476AF7E}" srcOrd="1" destOrd="0" presId="urn:microsoft.com/office/officeart/2008/layout/LinedList"/>
    <dgm:cxn modelId="{23940EE6-3B87-4C2A-8449-E295719E4B23}" type="presParOf" srcId="{8E404CAC-E2D1-41A9-B1BA-51F13476AF7E}" destId="{C4668A90-84A4-4FC5-936A-CF3298F98A5A}" srcOrd="0" destOrd="0" presId="urn:microsoft.com/office/officeart/2008/layout/LinedList"/>
    <dgm:cxn modelId="{D925601C-A3DD-4DA4-836A-60B7E2D687D6}" type="presParOf" srcId="{8E404CAC-E2D1-41A9-B1BA-51F13476AF7E}" destId="{66C415E3-FD7B-4796-91ED-B4DAD26B6594}" srcOrd="1" destOrd="0" presId="urn:microsoft.com/office/officeart/2008/layout/LinedList"/>
    <dgm:cxn modelId="{E8BF8DAE-9658-4303-B35A-FA80741158B4}" type="presParOf" srcId="{0A0927EC-DD22-4447-90DA-E060BF3FDD78}" destId="{B41DA0C0-F3C1-426E-AD41-4C74B9C7FE4B}" srcOrd="2" destOrd="0" presId="urn:microsoft.com/office/officeart/2008/layout/LinedList"/>
    <dgm:cxn modelId="{4FD36C1B-3694-436C-9A41-96D1551E2EAD}" type="presParOf" srcId="{0A0927EC-DD22-4447-90DA-E060BF3FDD78}" destId="{D405B3B7-8844-43D6-A89B-21F4B62DBE0B}" srcOrd="3" destOrd="0" presId="urn:microsoft.com/office/officeart/2008/layout/LinedList"/>
    <dgm:cxn modelId="{E3D91976-DCB9-4BD2-AE93-10B965315805}" type="presParOf" srcId="{D405B3B7-8844-43D6-A89B-21F4B62DBE0B}" destId="{793A9673-A444-42D7-A9F4-B57E4A6356D6}" srcOrd="0" destOrd="0" presId="urn:microsoft.com/office/officeart/2008/layout/LinedList"/>
    <dgm:cxn modelId="{9EAA1930-897F-439E-8963-18B767FBD721}" type="presParOf" srcId="{D405B3B7-8844-43D6-A89B-21F4B62DBE0B}" destId="{FC8B1C40-7FCE-46DE-8A9D-8561BB71F8DF}" srcOrd="1" destOrd="0" presId="urn:microsoft.com/office/officeart/2008/layout/LinedList"/>
    <dgm:cxn modelId="{1EAF4D6A-763B-4242-B808-C3B9EFFF8D8B}" type="presParOf" srcId="{0A0927EC-DD22-4447-90DA-E060BF3FDD78}" destId="{870796E3-CEED-486F-A1CD-81CF1326E5EA}" srcOrd="4" destOrd="0" presId="urn:microsoft.com/office/officeart/2008/layout/LinedList"/>
    <dgm:cxn modelId="{5FC8FA77-5161-494D-8D88-555971A891BB}" type="presParOf" srcId="{0A0927EC-DD22-4447-90DA-E060BF3FDD78}" destId="{A52F616A-3E46-444B-867D-A89548B331FB}" srcOrd="5" destOrd="0" presId="urn:microsoft.com/office/officeart/2008/layout/LinedList"/>
    <dgm:cxn modelId="{2979814D-BB73-4161-9CB9-FE3A4EA32FAB}" type="presParOf" srcId="{A52F616A-3E46-444B-867D-A89548B331FB}" destId="{8CBFCFBF-164D-4E57-88A4-DC35936EAB70}" srcOrd="0" destOrd="0" presId="urn:microsoft.com/office/officeart/2008/layout/LinedList"/>
    <dgm:cxn modelId="{DEB9D653-B398-41DA-872B-779F713382C5}" type="presParOf" srcId="{A52F616A-3E46-444B-867D-A89548B331FB}" destId="{CE77B69D-30BA-4CF8-A493-FC7AB11E998C}" srcOrd="1" destOrd="0" presId="urn:microsoft.com/office/officeart/2008/layout/LinedList"/>
    <dgm:cxn modelId="{0D44753E-3951-47DE-BA99-798CCDF293E1}" type="presParOf" srcId="{0A0927EC-DD22-4447-90DA-E060BF3FDD78}" destId="{F555EEC9-C47A-4DB6-9AEC-0E0A89E39306}" srcOrd="6" destOrd="0" presId="urn:microsoft.com/office/officeart/2008/layout/LinedList"/>
    <dgm:cxn modelId="{672A2861-A75F-452B-A9C8-FF5817F64DFC}" type="presParOf" srcId="{0A0927EC-DD22-4447-90DA-E060BF3FDD78}" destId="{424AF473-28CF-4E03-ADD0-B6904ED8B79A}" srcOrd="7" destOrd="0" presId="urn:microsoft.com/office/officeart/2008/layout/LinedList"/>
    <dgm:cxn modelId="{1FB2A488-E3E6-42FD-9055-0198DEF139FF}" type="presParOf" srcId="{424AF473-28CF-4E03-ADD0-B6904ED8B79A}" destId="{329D1682-8568-4FA7-86D7-3FF19EB7B3E2}" srcOrd="0" destOrd="0" presId="urn:microsoft.com/office/officeart/2008/layout/LinedList"/>
    <dgm:cxn modelId="{048DBCB7-8D83-4C51-8490-7ED352354CC9}" type="presParOf" srcId="{424AF473-28CF-4E03-ADD0-B6904ED8B79A}" destId="{CA4788FC-18A1-49FF-A07F-561FF63BACC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1F72AF-9A5A-43C2-8C39-457AD863369E}">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668A90-84A4-4FC5-936A-CF3298F98A5A}">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t>Optimize the website for mobile devices </a:t>
          </a:r>
          <a:r>
            <a:rPr lang="en-US" sz="1800" kern="1200"/>
            <a:t>- With more people accessing websites on their mobile devices, it is essential to optimize the website for mobile devices to improve user engagement. This includes making the website mobile-friendly and ensuring that it loads quickly on mobile devices</a:t>
          </a:r>
        </a:p>
      </dsp:txBody>
      <dsp:txXfrm>
        <a:off x="0" y="0"/>
        <a:ext cx="10515600" cy="1087834"/>
      </dsp:txXfrm>
    </dsp:sp>
    <dsp:sp modelId="{B41DA0C0-F3C1-426E-AD41-4C74B9C7FE4B}">
      <dsp:nvSpPr>
        <dsp:cNvPr id="0" name=""/>
        <dsp:cNvSpPr/>
      </dsp:nvSpPr>
      <dsp:spPr>
        <a:xfrm>
          <a:off x="0" y="108783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3A9673-A444-42D7-A9F4-B57E4A6356D6}">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t>Use analytics to monitor user behavior </a:t>
          </a:r>
          <a:r>
            <a:rPr lang="en-US" sz="1800" kern="1200"/>
            <a:t>- It is essential to monitor user behavior on the website to understand how visitors are interacting with the site. Analytics tools can be used to track user behavior, identify areas of the website that need improvement, and make data-driven decisions to improve user engagement</a:t>
          </a:r>
        </a:p>
      </dsp:txBody>
      <dsp:txXfrm>
        <a:off x="0" y="1087834"/>
        <a:ext cx="10515600" cy="1087834"/>
      </dsp:txXfrm>
    </dsp:sp>
    <dsp:sp modelId="{870796E3-CEED-486F-A1CD-81CF1326E5EA}">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BFCFBF-164D-4E57-88A4-DC35936EAB70}">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t>Improve the website's load time </a:t>
          </a:r>
          <a:r>
            <a:rPr lang="en-US" sz="1800" kern="1200"/>
            <a:t>- One possible reason for the high number of sessions with a duration of 0-10 seconds could be slow page load times. Therefore, the website should be optimized for faster loading to provide a better user experience nd encourage visitors to spend more time on the site</a:t>
          </a:r>
        </a:p>
      </dsp:txBody>
      <dsp:txXfrm>
        <a:off x="0" y="2175669"/>
        <a:ext cx="10515600" cy="1087834"/>
      </dsp:txXfrm>
    </dsp:sp>
    <dsp:sp modelId="{F555EEC9-C47A-4DB6-9AEC-0E0A89E39306}">
      <dsp:nvSpPr>
        <dsp:cNvPr id="0" name=""/>
        <dsp:cNvSpPr/>
      </dsp:nvSpPr>
      <dsp:spPr>
        <a:xfrm>
          <a:off x="0" y="326350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9D1682-8568-4FA7-86D7-3FF19EB7B3E2}">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t>Utilize personalized recommendations </a:t>
          </a:r>
          <a:r>
            <a:rPr lang="en-US" sz="1800" kern="1200"/>
            <a:t>- Using personalized recommendations can keep users engaged and interested in the website's content. By suggesting related content, users may be more likely to stay on the website longer and interact with more pages.</a:t>
          </a:r>
        </a:p>
      </dsp:txBody>
      <dsp:txXfrm>
        <a:off x="0" y="3263503"/>
        <a:ext cx="10515600" cy="108783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04T00:21:36.3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25051 15689 16383 0 0,'0'0'0'0'0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4T01:29:32.34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33,'56'-21,"-5"15,1 2,0 2,54 6,2-2,-23-3,94 3,-108 11,-52-8,1-2,29 3,374-7,-400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4T01:29:34.009"/>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0,'1140'0,"-1131"1,1-1,0 1,0 1,-1 0,11 3,-4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4T01:29:37.25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0,'1325'0,"-1315"1,-1-1,1 1,0 1,19 5,-12-2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4T01:29:39.30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0,'1140'0,"-1121"2,1 0,36 8,-35-5,0-1,26 1,32-5,-56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04T00:21:36.30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25051 15689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04T00:21:36.93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25109 14934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04T00:21:36.93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25109 14934 16383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04T00:21:36.94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31432 16640 16383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04T00:21:36.94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31432 16640 16383 0 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04T00:21:37.63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30880 16646 16383 0 0,'2'0'0'0'0,"10"0"0"0"0,18 0 0 0 0,19 0 0 0 0,13 0 0 0 0,3 0 0 0 0,-4 0 0 0 0,-9 0 0 0 0,-8 0 0 0 0,-4 0 0 0 0,2 0 0 0 0,4 0 0 0 0,3 1 0 0 0,2 2 0 0 0,2 0 0 0 0,4 2 0 0 0,2 1 0 0 0,-3 1 0 0 0,-5 0 0 0 0,-10-1 0 0 0,-12 0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04T00:21:39.18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31132 15915 16383 0 0,'0'0'0'0'0,"5"0"0"0"0,22 0 0 0 0,30 0 0 0 0,29 0 0 0 0,21 0 0 0 0,8 0 0 0 0,-9 0 0 0 0,-17 0 0 0 0,-15 0 0 0 0,-18 0 0 0 0,-15 0 0 0 0,-12 0 0 0 0,-12 0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5-04T00:21:43.03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31130 15124 16383 0 0,'1'0'0'0'0,"2"0"0"0"0,6 0 0 0 0,13 0 0 0 0,11 0 0 0 0,8 0 0 0 0,-1 0 0 0 0,-4 0 0 0 0,-7 0 0 0 0,2 0 0 0 0,9 0 0 0 0,15-1 0 0 0,9-2 0 0 0,3-1 0 0 0,-8 0 0 0 0,-11 1 0 0 0,-13 0 0 0 0,-12 2 0 0 0,-9 0 0 0 0,-6 0 0 0 0,1 1 0 0 0,8 0 0 0 0,10 1 0 0 0,7-1 0 0 0,2 0 0 0 0,-3 0 0 0 0,-5 0 0 0 0,-8-2 0 0 0,-8 1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4BEEB8-01C9-45C6-BF98-E0AA2B78435B}" type="datetimeFigureOut">
              <a:t>5/3/2023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2770F6-8E7D-4F6C-890E-566FF8CFAC73}" type="slidenum">
              <a:t>‹#›</a:t>
            </a:fld>
            <a:endParaRPr lang="en-US"/>
          </a:p>
        </p:txBody>
      </p:sp>
    </p:spTree>
    <p:extLst>
      <p:ext uri="{BB962C8B-B14F-4D97-AF65-F5344CB8AC3E}">
        <p14:creationId xmlns:p14="http://schemas.microsoft.com/office/powerpoint/2010/main" val="3853666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pxfuel.com/en/free-photo-iuopd"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https://www.pxfuel.com/en/free-photo-iuopd</a:t>
            </a:r>
            <a:r>
              <a:rPr lang="en-US"/>
              <a:t> </a:t>
            </a:r>
            <a:endParaRPr lang="en-US">
              <a:cs typeface="Calibri"/>
            </a:endParaRPr>
          </a:p>
        </p:txBody>
      </p:sp>
      <p:sp>
        <p:nvSpPr>
          <p:cNvPr id="4" name="Slide Number Placeholder 3"/>
          <p:cNvSpPr>
            <a:spLocks noGrp="1"/>
          </p:cNvSpPr>
          <p:nvPr>
            <p:ph type="sldNum" sz="quarter" idx="5"/>
          </p:nvPr>
        </p:nvSpPr>
        <p:spPr/>
        <p:txBody>
          <a:bodyPr/>
          <a:lstStyle/>
          <a:p>
            <a:fld id="{C22770F6-8E7D-4F6C-890E-566FF8CFAC73}" type="slidenum">
              <a:t>2</a:t>
            </a:fld>
            <a:endParaRPr lang="en-US"/>
          </a:p>
        </p:txBody>
      </p:sp>
    </p:spTree>
    <p:extLst>
      <p:ext uri="{BB962C8B-B14F-4D97-AF65-F5344CB8AC3E}">
        <p14:creationId xmlns:p14="http://schemas.microsoft.com/office/powerpoint/2010/main" val="1013808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a:solidFill>
                <a:srgbClr val="D1D5DB"/>
              </a:solidFill>
              <a:effectLst/>
              <a:latin typeface="Söhne"/>
            </a:endParaRPr>
          </a:p>
          <a:p>
            <a:r>
              <a:rPr lang="en-US" b="0" i="0">
                <a:solidFill>
                  <a:srgbClr val="D1D5DB"/>
                </a:solidFill>
                <a:effectLst/>
                <a:latin typeface="Söhne"/>
              </a:rPr>
              <a:t>Goal conversion rate is a metric that measures the percentage of users who completed a specific goal on your website</a:t>
            </a:r>
          </a:p>
          <a:p>
            <a:r>
              <a:rPr lang="en-US" b="0" i="0">
                <a:solidFill>
                  <a:srgbClr val="D1D5DB"/>
                </a:solidFill>
                <a:effectLst/>
                <a:latin typeface="Söhne"/>
              </a:rPr>
              <a:t>Our website's goal conversion rate in March’22 was 21.9%, but in March 2023, it was 14.42%, indicating a significant decrease. </a:t>
            </a:r>
          </a:p>
          <a:p>
            <a:r>
              <a:rPr lang="en-US"/>
              <a:t>The percentage of visitors to your website that left before achieving a goal is referred to as the abandonment rate.</a:t>
            </a:r>
            <a:endParaRPr lang="en-US" b="0" i="0">
              <a:solidFill>
                <a:srgbClr val="D1D5DB"/>
              </a:solidFill>
              <a:effectLst/>
              <a:latin typeface="Söhne"/>
            </a:endParaRPr>
          </a:p>
          <a:p>
            <a:r>
              <a:rPr lang="en-US" b="0" i="0">
                <a:solidFill>
                  <a:srgbClr val="D1D5DB"/>
                </a:solidFill>
                <a:effectLst/>
                <a:latin typeface="Söhne"/>
              </a:rPr>
              <a:t>The abandonment rate increased from 33.44% to 39.60% during this time.</a:t>
            </a:r>
            <a:endParaRPr lang="en-US"/>
          </a:p>
        </p:txBody>
      </p:sp>
      <p:sp>
        <p:nvSpPr>
          <p:cNvPr id="4" name="Slide Number Placeholder 3"/>
          <p:cNvSpPr>
            <a:spLocks noGrp="1"/>
          </p:cNvSpPr>
          <p:nvPr>
            <p:ph type="sldNum" sz="quarter" idx="5"/>
          </p:nvPr>
        </p:nvSpPr>
        <p:spPr/>
        <p:txBody>
          <a:bodyPr/>
          <a:lstStyle/>
          <a:p>
            <a:fld id="{C22770F6-8E7D-4F6C-890E-566FF8CFAC73}" type="slidenum">
              <a:rPr lang="en-US" smtClean="0"/>
              <a:t>8</a:t>
            </a:fld>
            <a:endParaRPr lang="en-US"/>
          </a:p>
        </p:txBody>
      </p:sp>
    </p:spTree>
    <p:extLst>
      <p:ext uri="{BB962C8B-B14F-4D97-AF65-F5344CB8AC3E}">
        <p14:creationId xmlns:p14="http://schemas.microsoft.com/office/powerpoint/2010/main" val="461321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2770F6-8E7D-4F6C-890E-566FF8CFAC73}" type="slidenum">
              <a:rPr lang="en-US" smtClean="0"/>
              <a:t>9</a:t>
            </a:fld>
            <a:endParaRPr lang="en-US"/>
          </a:p>
        </p:txBody>
      </p:sp>
    </p:spTree>
    <p:extLst>
      <p:ext uri="{BB962C8B-B14F-4D97-AF65-F5344CB8AC3E}">
        <p14:creationId xmlns:p14="http://schemas.microsoft.com/office/powerpoint/2010/main" val="2607901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a:p>
        </p:txBody>
      </p:sp>
      <p:sp>
        <p:nvSpPr>
          <p:cNvPr id="4" name="Slide Number Placeholder 3"/>
          <p:cNvSpPr>
            <a:spLocks noGrp="1"/>
          </p:cNvSpPr>
          <p:nvPr>
            <p:ph type="sldNum" sz="quarter" idx="5"/>
          </p:nvPr>
        </p:nvSpPr>
        <p:spPr/>
        <p:txBody>
          <a:bodyPr/>
          <a:lstStyle/>
          <a:p>
            <a:fld id="{C22770F6-8E7D-4F6C-890E-566FF8CFAC73}" type="slidenum">
              <a:rPr lang="en-US" smtClean="0"/>
              <a:t>11</a:t>
            </a:fld>
            <a:endParaRPr lang="en-US"/>
          </a:p>
        </p:txBody>
      </p:sp>
    </p:spTree>
    <p:extLst>
      <p:ext uri="{BB962C8B-B14F-4D97-AF65-F5344CB8AC3E}">
        <p14:creationId xmlns:p14="http://schemas.microsoft.com/office/powerpoint/2010/main" val="1023680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C22770F6-8E7D-4F6C-890E-566FF8CFAC73}" type="slidenum">
              <a:t>15</a:t>
            </a:fld>
            <a:endParaRPr lang="en-US"/>
          </a:p>
        </p:txBody>
      </p:sp>
    </p:spTree>
    <p:extLst>
      <p:ext uri="{BB962C8B-B14F-4D97-AF65-F5344CB8AC3E}">
        <p14:creationId xmlns:p14="http://schemas.microsoft.com/office/powerpoint/2010/main" val="3482274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16359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10450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03945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92734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17917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40325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5/3/2023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98040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12413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09822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61672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43566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723692670"/>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customXml" Target="../ink/ink10.xml"/><Relationship Id="rId7" Type="http://schemas.openxmlformats.org/officeDocument/2006/relationships/customXml" Target="../ink/ink12.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customXml" Target="../ink/ink11.xml"/><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customXml" Target="../ink/ink13.xml"/></Relationships>
</file>

<file path=ppt/slides/_rels/slide19.xml.rels><?xml version="1.0" encoding="UTF-8" standalone="yes"?>
<Relationships xmlns="http://schemas.openxmlformats.org/package/2006/relationships"><Relationship Id="rId2" Type="http://schemas.openxmlformats.org/officeDocument/2006/relationships/hyperlink" Target="http://www.fableticsindia.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hyperlink" Target="https://www.fabletics.com/sustainability" TargetMode="External"/><Relationship Id="rId2" Type="http://schemas.openxmlformats.org/officeDocument/2006/relationships/hyperlink" Target="https://www.fabletics.com/about"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www.fabletics.com/mens/our-stor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4/relationships/chartEx" Target="../charts/chartEx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9.png"/><Relationship Id="rId3" Type="http://schemas.openxmlformats.org/officeDocument/2006/relationships/customXml" Target="../ink/ink1.xml"/><Relationship Id="rId7" Type="http://schemas.openxmlformats.org/officeDocument/2006/relationships/customXml" Target="../ink/ink4.xml"/><Relationship Id="rId12" Type="http://schemas.openxmlformats.org/officeDocument/2006/relationships/customXml" Target="../ink/ink8.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8.png"/><Relationship Id="rId5" Type="http://schemas.openxmlformats.org/officeDocument/2006/relationships/customXml" Target="../ink/ink2.xml"/><Relationship Id="rId15" Type="http://schemas.openxmlformats.org/officeDocument/2006/relationships/image" Target="../media/image10.png"/><Relationship Id="rId10" Type="http://schemas.openxmlformats.org/officeDocument/2006/relationships/customXml" Target="../ink/ink7.xml"/><Relationship Id="rId4" Type="http://schemas.openxmlformats.org/officeDocument/2006/relationships/image" Target="../media/image7.png"/><Relationship Id="rId9" Type="http://schemas.openxmlformats.org/officeDocument/2006/relationships/customXml" Target="../ink/ink6.xml"/><Relationship Id="rId14" Type="http://schemas.openxmlformats.org/officeDocument/2006/relationships/customXml" Target="../ink/ink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E36BB3C5-822B-45E1-A81E-5CC3176C6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FB39ECA9-4CDE-4883-98E8-287E905E9F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630934"/>
            <a:ext cx="6288261" cy="2546028"/>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47A12E-D652-BC14-F116-781A6CC7A774}"/>
              </a:ext>
            </a:extLst>
          </p:cNvPr>
          <p:cNvSpPr>
            <a:spLocks noGrp="1"/>
          </p:cNvSpPr>
          <p:nvPr>
            <p:ph type="ctrTitle"/>
          </p:nvPr>
        </p:nvSpPr>
        <p:spPr>
          <a:xfrm>
            <a:off x="841248" y="3849689"/>
            <a:ext cx="2111122" cy="2105025"/>
          </a:xfrm>
        </p:spPr>
        <p:txBody>
          <a:bodyPr vert="horz" lIns="91440" tIns="45720" rIns="91440" bIns="45720" rtlCol="0" anchor="ctr">
            <a:normAutofit/>
          </a:bodyPr>
          <a:lstStyle/>
          <a:p>
            <a:pPr algn="l"/>
            <a:r>
              <a:rPr lang="en-US" sz="3200" kern="1200">
                <a:latin typeface="+mj-lt"/>
                <a:ea typeface="+mj-ea"/>
                <a:cs typeface="+mj-cs"/>
              </a:rPr>
              <a:t>Google Analytics Report</a:t>
            </a:r>
          </a:p>
        </p:txBody>
      </p:sp>
      <p:sp>
        <p:nvSpPr>
          <p:cNvPr id="31" name="Rectangle 30">
            <a:extLst>
              <a:ext uri="{FF2B5EF4-FFF2-40B4-BE49-F238E27FC236}">
                <a16:creationId xmlns:a16="http://schemas.microsoft.com/office/drawing/2014/main" id="{A67483D0-BAEB-4927-88AD-76F5DA846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4" y="45657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0DBB7B12-4298-4CFB-B539-44A91C930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489305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65169229-7A82-272E-49AB-576B82C781B3}"/>
              </a:ext>
            </a:extLst>
          </p:cNvPr>
          <p:cNvSpPr>
            <a:spLocks noGrp="1"/>
          </p:cNvSpPr>
          <p:nvPr>
            <p:ph type="subTitle" idx="1"/>
          </p:nvPr>
        </p:nvSpPr>
        <p:spPr>
          <a:xfrm>
            <a:off x="3360563" y="3849688"/>
            <a:ext cx="3315810" cy="2105025"/>
          </a:xfrm>
        </p:spPr>
        <p:txBody>
          <a:bodyPr vert="horz" lIns="91440" tIns="45720" rIns="91440" bIns="45720" rtlCol="0" anchor="ctr">
            <a:normAutofit/>
          </a:bodyPr>
          <a:lstStyle/>
          <a:p>
            <a:pPr algn="l">
              <a:spcBef>
                <a:spcPts val="0"/>
              </a:spcBef>
              <a:spcAft>
                <a:spcPts val="600"/>
              </a:spcAft>
            </a:pPr>
            <a:r>
              <a:rPr lang="en-US" sz="1600"/>
              <a:t>Group 10 </a:t>
            </a:r>
            <a:endParaRPr lang="en-US"/>
          </a:p>
          <a:p>
            <a:pPr indent="-228600" algn="l">
              <a:spcBef>
                <a:spcPts val="0"/>
              </a:spcBef>
              <a:spcAft>
                <a:spcPts val="600"/>
              </a:spcAft>
              <a:buFont typeface="Arial" panose="020B0604020202020204" pitchFamily="34" charset="0"/>
              <a:buChar char="•"/>
            </a:pPr>
            <a:r>
              <a:rPr lang="en-US" sz="1600" err="1"/>
              <a:t>Danapriti</a:t>
            </a:r>
            <a:r>
              <a:rPr lang="en-US" sz="1600"/>
              <a:t> Lakshmi Priyanka Alluri</a:t>
            </a:r>
            <a:endParaRPr lang="en-US" sz="1600">
              <a:ea typeface="Calibri"/>
              <a:cs typeface="Calibri"/>
            </a:endParaRPr>
          </a:p>
          <a:p>
            <a:pPr indent="-228600" algn="l">
              <a:spcBef>
                <a:spcPts val="0"/>
              </a:spcBef>
              <a:spcAft>
                <a:spcPts val="600"/>
              </a:spcAft>
              <a:buFont typeface="Arial" panose="020B0604020202020204" pitchFamily="34" charset="0"/>
              <a:buChar char="•"/>
            </a:pPr>
            <a:r>
              <a:rPr lang="en-US" sz="1600"/>
              <a:t>Ankita </a:t>
            </a:r>
            <a:r>
              <a:rPr lang="en-US" sz="1600" err="1"/>
              <a:t>Bargaje</a:t>
            </a:r>
            <a:endParaRPr lang="en-US" sz="1600">
              <a:ea typeface="Calibri"/>
              <a:cs typeface="Calibri"/>
            </a:endParaRPr>
          </a:p>
          <a:p>
            <a:pPr indent="-228600" algn="l">
              <a:spcBef>
                <a:spcPts val="0"/>
              </a:spcBef>
              <a:spcAft>
                <a:spcPts val="600"/>
              </a:spcAft>
              <a:buFont typeface="Arial" panose="020B0604020202020204" pitchFamily="34" charset="0"/>
              <a:buChar char="•"/>
            </a:pPr>
            <a:r>
              <a:rPr lang="en-US" sz="1600" err="1"/>
              <a:t>Rukkaiya</a:t>
            </a:r>
            <a:r>
              <a:rPr lang="en-US" sz="1600"/>
              <a:t> </a:t>
            </a:r>
            <a:r>
              <a:rPr lang="en-US" sz="1600" err="1"/>
              <a:t>Patthawala</a:t>
            </a:r>
            <a:r>
              <a:rPr lang="en-US" sz="1600"/>
              <a:t> </a:t>
            </a:r>
            <a:endParaRPr lang="en-US" sz="1600">
              <a:ea typeface="Calibri"/>
              <a:cs typeface="Calibri"/>
            </a:endParaRPr>
          </a:p>
          <a:p>
            <a:pPr indent="-228600" algn="l">
              <a:spcBef>
                <a:spcPts val="0"/>
              </a:spcBef>
              <a:spcAft>
                <a:spcPts val="600"/>
              </a:spcAft>
              <a:buFont typeface="Arial" panose="020B0604020202020204" pitchFamily="34" charset="0"/>
              <a:buChar char="•"/>
            </a:pPr>
            <a:r>
              <a:rPr lang="en-US" sz="1600" err="1"/>
              <a:t>Maneka</a:t>
            </a:r>
            <a:r>
              <a:rPr lang="en-US" sz="1600"/>
              <a:t> Prabhu</a:t>
            </a:r>
            <a:endParaRPr lang="en-US" sz="1600">
              <a:ea typeface="Calibri"/>
              <a:cs typeface="Calibri"/>
            </a:endParaRPr>
          </a:p>
          <a:p>
            <a:pPr indent="-228600" algn="l">
              <a:spcBef>
                <a:spcPts val="0"/>
              </a:spcBef>
              <a:spcAft>
                <a:spcPts val="600"/>
              </a:spcAft>
              <a:buFont typeface="Arial" panose="020B0604020202020204" pitchFamily="34" charset="0"/>
              <a:buChar char="•"/>
            </a:pPr>
            <a:r>
              <a:rPr lang="en-US" sz="1600"/>
              <a:t>Amisha Shukla</a:t>
            </a:r>
            <a:endParaRPr lang="en-US" sz="1600">
              <a:ea typeface="Calibri"/>
              <a:cs typeface="Calibri"/>
            </a:endParaRPr>
          </a:p>
          <a:p>
            <a:pPr indent="-228600" algn="l">
              <a:spcBef>
                <a:spcPts val="0"/>
              </a:spcBef>
              <a:spcAft>
                <a:spcPts val="600"/>
              </a:spcAft>
              <a:buFont typeface="Arial" panose="020B0604020202020204" pitchFamily="34" charset="0"/>
              <a:buChar char="•"/>
            </a:pPr>
            <a:r>
              <a:rPr lang="en-US" sz="1600"/>
              <a:t>Vaibhav Rajan Thakur</a:t>
            </a:r>
            <a:endParaRPr lang="en-US" sz="1600">
              <a:ea typeface="Calibri"/>
              <a:cs typeface="Calibri"/>
            </a:endParaRPr>
          </a:p>
        </p:txBody>
      </p:sp>
      <p:pic>
        <p:nvPicPr>
          <p:cNvPr id="5" name="Picture 6" descr="Woman running upstairs outdoors">
            <a:extLst>
              <a:ext uri="{FF2B5EF4-FFF2-40B4-BE49-F238E27FC236}">
                <a16:creationId xmlns:a16="http://schemas.microsoft.com/office/drawing/2014/main" id="{558F127F-CB40-4FF0-8487-3754FCFA2601}"/>
              </a:ext>
            </a:extLst>
          </p:cNvPr>
          <p:cNvPicPr>
            <a:picLocks noChangeAspect="1"/>
          </p:cNvPicPr>
          <p:nvPr/>
        </p:nvPicPr>
        <p:blipFill rotWithShape="1">
          <a:blip r:embed="rId2"/>
          <a:srcRect l="46347" r="580" b="-1"/>
          <a:stretch/>
        </p:blipFill>
        <p:spPr>
          <a:xfrm>
            <a:off x="7048500" y="365109"/>
            <a:ext cx="4621006" cy="5811838"/>
          </a:xfrm>
          <a:prstGeom prst="rect">
            <a:avLst/>
          </a:prstGeom>
        </p:spPr>
      </p:pic>
      <p:pic>
        <p:nvPicPr>
          <p:cNvPr id="4" name="Picture 5" descr="Text&#10;&#10;Description automatically generated">
            <a:extLst>
              <a:ext uri="{FF2B5EF4-FFF2-40B4-BE49-F238E27FC236}">
                <a16:creationId xmlns:a16="http://schemas.microsoft.com/office/drawing/2014/main" id="{AB5D9B32-558E-8D43-09FA-467910FC5401}"/>
              </a:ext>
            </a:extLst>
          </p:cNvPr>
          <p:cNvPicPr>
            <a:picLocks noChangeAspect="1"/>
          </p:cNvPicPr>
          <p:nvPr/>
        </p:nvPicPr>
        <p:blipFill>
          <a:blip r:embed="rId3"/>
          <a:stretch>
            <a:fillRect/>
          </a:stretch>
        </p:blipFill>
        <p:spPr>
          <a:xfrm>
            <a:off x="-2048232" y="-931022"/>
            <a:ext cx="11313121" cy="5931582"/>
          </a:xfrm>
          <a:prstGeom prst="rect">
            <a:avLst/>
          </a:prstGeom>
        </p:spPr>
      </p:pic>
    </p:spTree>
    <p:extLst>
      <p:ext uri="{BB962C8B-B14F-4D97-AF65-F5344CB8AC3E}">
        <p14:creationId xmlns:p14="http://schemas.microsoft.com/office/powerpoint/2010/main" val="355573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100E93-2211-8D50-A987-79BAD081F49F}"/>
              </a:ext>
            </a:extLst>
          </p:cNvPr>
          <p:cNvSpPr>
            <a:spLocks noGrp="1"/>
          </p:cNvSpPr>
          <p:nvPr>
            <p:ph type="title"/>
          </p:nvPr>
        </p:nvSpPr>
        <p:spPr>
          <a:xfrm>
            <a:off x="630935" y="639520"/>
            <a:ext cx="4428165" cy="1719072"/>
          </a:xfrm>
        </p:spPr>
        <p:txBody>
          <a:bodyPr anchor="b">
            <a:noAutofit/>
          </a:bodyPr>
          <a:lstStyle/>
          <a:p>
            <a:r>
              <a:rPr lang="en-US" sz="4000" b="1">
                <a:latin typeface="Aharoni"/>
                <a:cs typeface="Calibri Light"/>
              </a:rPr>
              <a:t>Checkout Abandonment</a:t>
            </a:r>
            <a:r>
              <a:rPr lang="en-US" sz="4000" b="1">
                <a:latin typeface="Aharoni"/>
                <a:ea typeface="+mj-lt"/>
                <a:cs typeface="+mj-lt"/>
              </a:rPr>
              <a:t> </a:t>
            </a:r>
            <a:r>
              <a:rPr lang="en-US" sz="4000" b="1">
                <a:latin typeface="Aharoni"/>
                <a:cs typeface="Calibri Light"/>
              </a:rPr>
              <a:t>Rate</a:t>
            </a:r>
            <a:endParaRPr lang="en-US" sz="4000"/>
          </a:p>
        </p:txBody>
      </p:sp>
      <p:sp>
        <p:nvSpPr>
          <p:cNvPr id="2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FA422F96-816E-BF07-D242-592363D81DE2}"/>
              </a:ext>
            </a:extLst>
          </p:cNvPr>
          <p:cNvSpPr>
            <a:spLocks noGrp="1"/>
          </p:cNvSpPr>
          <p:nvPr>
            <p:ph idx="1"/>
          </p:nvPr>
        </p:nvSpPr>
        <p:spPr>
          <a:xfrm>
            <a:off x="630936" y="2807208"/>
            <a:ext cx="3429000" cy="3410712"/>
          </a:xfrm>
        </p:spPr>
        <p:txBody>
          <a:bodyPr anchor="t">
            <a:normAutofit/>
          </a:bodyPr>
          <a:lstStyle/>
          <a:p>
            <a:r>
              <a:rPr lang="en-US" sz="2200"/>
              <a:t>The checkout abandonment rate significantly increased between March 2022 and March 2023, especially among repeat users, indicating that there are problems that need to be fixed to enhance the overall user experience.</a:t>
            </a:r>
          </a:p>
        </p:txBody>
      </p:sp>
      <p:pic>
        <p:nvPicPr>
          <p:cNvPr id="4" name="Picture 4" descr="Chart, waterfall chart&#10;&#10;Description automatically generated">
            <a:extLst>
              <a:ext uri="{FF2B5EF4-FFF2-40B4-BE49-F238E27FC236}">
                <a16:creationId xmlns:a16="http://schemas.microsoft.com/office/drawing/2014/main" id="{948E84D6-9C24-50DF-D7FF-77F5D826D332}"/>
              </a:ext>
            </a:extLst>
          </p:cNvPr>
          <p:cNvPicPr>
            <a:picLocks noChangeAspect="1"/>
          </p:cNvPicPr>
          <p:nvPr/>
        </p:nvPicPr>
        <p:blipFill>
          <a:blip r:embed="rId2"/>
          <a:stretch>
            <a:fillRect/>
          </a:stretch>
        </p:blipFill>
        <p:spPr>
          <a:xfrm>
            <a:off x="5059101" y="55804"/>
            <a:ext cx="6861838" cy="6654952"/>
          </a:xfrm>
          <a:prstGeom prst="rect">
            <a:avLst/>
          </a:prstGeom>
        </p:spPr>
      </p:pic>
    </p:spTree>
    <p:extLst>
      <p:ext uri="{BB962C8B-B14F-4D97-AF65-F5344CB8AC3E}">
        <p14:creationId xmlns:p14="http://schemas.microsoft.com/office/powerpoint/2010/main" val="235086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00E93-2211-8D50-A987-79BAD081F49F}"/>
              </a:ext>
            </a:extLst>
          </p:cNvPr>
          <p:cNvSpPr>
            <a:spLocks noGrp="1"/>
          </p:cNvSpPr>
          <p:nvPr>
            <p:ph type="title"/>
          </p:nvPr>
        </p:nvSpPr>
        <p:spPr/>
        <p:txBody>
          <a:bodyPr>
            <a:normAutofit/>
          </a:bodyPr>
          <a:lstStyle/>
          <a:p>
            <a:r>
              <a:rPr lang="en-US" sz="5400" b="1">
                <a:latin typeface="Aharoni"/>
                <a:cs typeface="Calibri Light"/>
              </a:rPr>
              <a:t>Recommendations</a:t>
            </a:r>
            <a:endParaRPr lang="en-US"/>
          </a:p>
        </p:txBody>
      </p:sp>
      <p:sp>
        <p:nvSpPr>
          <p:cNvPr id="3" name="Content Placeholder 2">
            <a:extLst>
              <a:ext uri="{FF2B5EF4-FFF2-40B4-BE49-F238E27FC236}">
                <a16:creationId xmlns:a16="http://schemas.microsoft.com/office/drawing/2014/main" id="{DC8ED225-4E62-FAB1-DFD2-DDE80C1531A1}"/>
              </a:ext>
            </a:extLst>
          </p:cNvPr>
          <p:cNvSpPr>
            <a:spLocks noGrp="1"/>
          </p:cNvSpPr>
          <p:nvPr>
            <p:ph idx="1"/>
          </p:nvPr>
        </p:nvSpPr>
        <p:spPr>
          <a:xfrm>
            <a:off x="838200" y="1716768"/>
            <a:ext cx="4767943" cy="4460195"/>
          </a:xfrm>
        </p:spPr>
        <p:txBody>
          <a:bodyPr vert="horz" lIns="91440" tIns="45720" rIns="91440" bIns="45720" rtlCol="0" anchor="t">
            <a:normAutofit fontScale="92500" lnSpcReduction="10000"/>
          </a:bodyPr>
          <a:lstStyle/>
          <a:p>
            <a:pPr marL="0" indent="0">
              <a:buNone/>
            </a:pPr>
            <a:r>
              <a:rPr lang="en-US" sz="1800" b="1"/>
              <a:t>To improve conversion rate and reduce abandonment rate here are some recommendations:</a:t>
            </a:r>
            <a:endParaRPr lang="en-US" sz="1800">
              <a:cs typeface="Calibri"/>
            </a:endParaRPr>
          </a:p>
          <a:p>
            <a:r>
              <a:rPr lang="en-US" sz="1600"/>
              <a:t>Improving website speed and user experience</a:t>
            </a:r>
            <a:endParaRPr lang="en-US" sz="1600">
              <a:cs typeface="Calibri"/>
            </a:endParaRPr>
          </a:p>
          <a:p>
            <a:r>
              <a:rPr lang="en-US" sz="1600"/>
              <a:t>Optimizing and Reviewing our checkout process</a:t>
            </a:r>
            <a:endParaRPr lang="en-US" sz="1600">
              <a:cs typeface="Calibri"/>
            </a:endParaRPr>
          </a:p>
          <a:p>
            <a:r>
              <a:rPr lang="en-US" sz="1600"/>
              <a:t>Implementing retargeting campaigns </a:t>
            </a:r>
            <a:endParaRPr lang="en-US" sz="1600">
              <a:cs typeface="Calibri"/>
            </a:endParaRPr>
          </a:p>
          <a:p>
            <a:r>
              <a:rPr lang="en-US" sz="1600"/>
              <a:t>Offers and promotions at checkouts</a:t>
            </a:r>
            <a:endParaRPr lang="en-US" sz="1600">
              <a:cs typeface="Calibri"/>
            </a:endParaRPr>
          </a:p>
          <a:p>
            <a:pPr marL="0" indent="0">
              <a:buNone/>
            </a:pPr>
            <a:endParaRPr lang="en-US" sz="1600">
              <a:cs typeface="Calibri"/>
            </a:endParaRPr>
          </a:p>
          <a:p>
            <a:pPr marL="0" indent="0">
              <a:buNone/>
            </a:pPr>
            <a:r>
              <a:rPr lang="en-US" sz="1600" b="1"/>
              <a:t>Goal completion recommendations:</a:t>
            </a:r>
            <a:endParaRPr lang="en-US" sz="1600" b="1">
              <a:cs typeface="Calibri"/>
            </a:endParaRPr>
          </a:p>
          <a:p>
            <a:pPr marL="0" indent="0">
              <a:buNone/>
            </a:pPr>
            <a:r>
              <a:rPr lang="en-US" sz="1600" b="1"/>
              <a:t>Goal 3 : Registrations</a:t>
            </a:r>
            <a:endParaRPr lang="en-US" sz="1600" b="1">
              <a:cs typeface="Calibri"/>
            </a:endParaRPr>
          </a:p>
          <a:p>
            <a:r>
              <a:rPr lang="en-US" sz="1600"/>
              <a:t>Reduce the number of stages and required fields in the registration process</a:t>
            </a:r>
            <a:endParaRPr lang="en-US" sz="1600">
              <a:cs typeface="Calibri"/>
            </a:endParaRPr>
          </a:p>
          <a:p>
            <a:r>
              <a:rPr lang="en-US" sz="1600"/>
              <a:t>Encourage users to signup by providing rewards like exclusive content, savings, or early access to sales.</a:t>
            </a:r>
            <a:endParaRPr lang="en-US" sz="1600">
              <a:cs typeface="Calibri"/>
            </a:endParaRPr>
          </a:p>
          <a:p>
            <a:r>
              <a:rPr lang="en-US" sz="1600"/>
              <a:t>To make users' registration easier, offer social login choices</a:t>
            </a:r>
            <a:endParaRPr lang="en-US" sz="1600">
              <a:cs typeface="Calibri"/>
            </a:endParaRPr>
          </a:p>
          <a:p>
            <a:endParaRPr lang="en-US" sz="2400"/>
          </a:p>
          <a:p>
            <a:pPr marL="0" indent="0">
              <a:buNone/>
            </a:pPr>
            <a:endParaRPr lang="en-US" sz="2400"/>
          </a:p>
          <a:p>
            <a:endParaRPr lang="en-US" sz="2400"/>
          </a:p>
          <a:p>
            <a:endParaRPr lang="en-US" sz="2400"/>
          </a:p>
        </p:txBody>
      </p:sp>
      <p:sp>
        <p:nvSpPr>
          <p:cNvPr id="4" name="Content Placeholder 2">
            <a:extLst>
              <a:ext uri="{FF2B5EF4-FFF2-40B4-BE49-F238E27FC236}">
                <a16:creationId xmlns:a16="http://schemas.microsoft.com/office/drawing/2014/main" id="{2979E689-56F0-83C0-62AD-6179460E9A57}"/>
              </a:ext>
            </a:extLst>
          </p:cNvPr>
          <p:cNvSpPr>
            <a:spLocks noGrp="1"/>
          </p:cNvSpPr>
          <p:nvPr/>
        </p:nvSpPr>
        <p:spPr>
          <a:xfrm>
            <a:off x="6498771" y="1711325"/>
            <a:ext cx="4855029" cy="4541838"/>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a:t>To improve each checkout stage –</a:t>
            </a:r>
            <a:endParaRPr lang="en-US" sz="1800" b="1">
              <a:cs typeface="Calibri"/>
            </a:endParaRPr>
          </a:p>
          <a:p>
            <a:pPr marL="0" indent="0">
              <a:buNone/>
            </a:pPr>
            <a:r>
              <a:rPr lang="en-US" sz="1800" b="1" i="0">
                <a:effectLst/>
              </a:rPr>
              <a:t>Billing and Shipping Stage</a:t>
            </a:r>
            <a:r>
              <a:rPr lang="en-US" sz="1800" b="1"/>
              <a:t> </a:t>
            </a:r>
            <a:endParaRPr lang="en-US" sz="1600" b="1" i="0">
              <a:effectLst/>
            </a:endParaRPr>
          </a:p>
          <a:p>
            <a:r>
              <a:rPr lang="en-US" sz="1600"/>
              <a:t>To make it simpler for users to input their payment and shipping information, minimize the number of mandatory fields and simplify the form fields</a:t>
            </a:r>
            <a:endParaRPr lang="en-US" sz="1600">
              <a:cs typeface="Calibri"/>
            </a:endParaRPr>
          </a:p>
          <a:p>
            <a:r>
              <a:rPr lang="en-US" sz="1600"/>
              <a:t>Use of drop-down options or auto-fill to help users enter data more quickly</a:t>
            </a:r>
            <a:endParaRPr lang="en-US" sz="1600">
              <a:cs typeface="Calibri"/>
            </a:endParaRPr>
          </a:p>
          <a:p>
            <a:pPr marL="0" indent="0" algn="l">
              <a:buNone/>
            </a:pPr>
            <a:r>
              <a:rPr lang="en-US" sz="1800" b="1" i="0">
                <a:effectLst/>
              </a:rPr>
              <a:t>Payment Stage</a:t>
            </a:r>
            <a:endParaRPr lang="en-US" sz="1600" b="1" i="0">
              <a:effectLst/>
            </a:endParaRPr>
          </a:p>
          <a:p>
            <a:r>
              <a:rPr lang="en-US" sz="1600" b="0" i="0">
                <a:effectLst/>
              </a:rPr>
              <a:t>Give users a variety of payment options</a:t>
            </a:r>
            <a:r>
              <a:rPr lang="en-US" sz="1600"/>
              <a:t> </a:t>
            </a:r>
            <a:endParaRPr lang="en-US" sz="1600" b="0" i="0">
              <a:effectLst/>
              <a:cs typeface="Calibri"/>
            </a:endParaRPr>
          </a:p>
          <a:p>
            <a:pPr algn="l">
              <a:buFont typeface="Arial" panose="020B0604020202020204" pitchFamily="34" charset="0"/>
              <a:buChar char="•"/>
            </a:pPr>
            <a:r>
              <a:rPr lang="en-US" sz="1600" b="0" i="0">
                <a:effectLst/>
              </a:rPr>
              <a:t>To win over users' trust, employ reputable payment processors</a:t>
            </a:r>
            <a:endParaRPr lang="en-US" sz="1600">
              <a:cs typeface="Calibri"/>
            </a:endParaRPr>
          </a:p>
          <a:p>
            <a:pPr marL="0" indent="0">
              <a:buNone/>
            </a:pPr>
            <a:r>
              <a:rPr lang="en-US" sz="1800" b="1"/>
              <a:t>Review Stage</a:t>
            </a:r>
            <a:endParaRPr lang="en-US" sz="1800" b="1">
              <a:cs typeface="Calibri"/>
            </a:endParaRPr>
          </a:p>
          <a:p>
            <a:r>
              <a:rPr lang="en-US" sz="1600"/>
              <a:t>The review stage has to be clear and easy to understand</a:t>
            </a:r>
            <a:endParaRPr lang="en-US" sz="1600">
              <a:cs typeface="Calibri"/>
            </a:endParaRPr>
          </a:p>
          <a:p>
            <a:r>
              <a:rPr lang="en-US" sz="1600"/>
              <a:t>Describe the order in detail</a:t>
            </a:r>
            <a:endParaRPr lang="en-US" sz="1600">
              <a:cs typeface="Calibri"/>
            </a:endParaRPr>
          </a:p>
          <a:p>
            <a:r>
              <a:rPr lang="en-US" sz="1600"/>
              <a:t>Include any pertinent details, such as shipping and tax expenses.</a:t>
            </a:r>
          </a:p>
        </p:txBody>
      </p:sp>
    </p:spTree>
    <p:extLst>
      <p:ext uri="{BB962C8B-B14F-4D97-AF65-F5344CB8AC3E}">
        <p14:creationId xmlns:p14="http://schemas.microsoft.com/office/powerpoint/2010/main" val="274783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96546FE-3D38-724C-F3B7-F1AC33355A98}"/>
              </a:ext>
            </a:extLst>
          </p:cNvPr>
          <p:cNvSpPr>
            <a:spLocks noGrp="1"/>
          </p:cNvSpPr>
          <p:nvPr>
            <p:ph type="title"/>
          </p:nvPr>
        </p:nvSpPr>
        <p:spPr>
          <a:xfrm>
            <a:off x="852053" y="742881"/>
            <a:ext cx="4042676" cy="607662"/>
          </a:xfrm>
        </p:spPr>
        <p:txBody>
          <a:bodyPr vert="horz" lIns="91440" tIns="45720" rIns="91440" bIns="45720" rtlCol="0" anchor="ctr">
            <a:normAutofit/>
          </a:bodyPr>
          <a:lstStyle/>
          <a:p>
            <a:r>
              <a:rPr lang="en-US" sz="3200" b="1">
                <a:cs typeface="Calibri Light"/>
              </a:rPr>
              <a:t>User Experience</a:t>
            </a:r>
            <a:endParaRPr lang="en-US" sz="3200" b="1"/>
          </a:p>
        </p:txBody>
      </p:sp>
      <p:sp>
        <p:nvSpPr>
          <p:cNvPr id="16" name="Rectangle 15">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EB00B1F-CBBE-0D7F-8541-275DDFDE672F}"/>
              </a:ext>
            </a:extLst>
          </p:cNvPr>
          <p:cNvSpPr txBox="1"/>
          <p:nvPr/>
        </p:nvSpPr>
        <p:spPr>
          <a:xfrm>
            <a:off x="838199" y="2359152"/>
            <a:ext cx="4056530" cy="342900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ea typeface="+mn-ea"/>
                <a:cs typeface="+mn-cs"/>
              </a:rPr>
              <a:t>The following pictures indicate a clear dip in the DAU/MAU, DAU/WAU, and a significant down of the WAU/MAU in the year 2023 in comparison to 2022.</a:t>
            </a:r>
            <a:endParaRPr kumimoji="0" lang="en-US" sz="1800" b="0" i="0" u="none" strike="noStrike" kern="1200" cap="none" spc="0" normalizeH="0" baseline="0" noProof="0">
              <a:ln>
                <a:noFill/>
              </a:ln>
              <a:solidFill>
                <a:prstClr val="black"/>
              </a:solidFill>
              <a:effectLst/>
              <a:uLnTx/>
              <a:uFillTx/>
              <a:ea typeface="+mn-ea"/>
              <a:cs typeface="Calibri"/>
            </a:endParaRPr>
          </a:p>
          <a:p>
            <a:pPr marL="5715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ea typeface="+mn-ea"/>
                <a:cs typeface="Calibri"/>
              </a:rPr>
              <a:t>This is an indication that over time the website couldn't retain its customers efficiently which is an indication of poor user experience, further effecting the revenue and loyalty.</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ea typeface="+mn-ea"/>
              <a:cs typeface="Calibri"/>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ea typeface="+mn-ea"/>
              <a:cs typeface="Calibri"/>
            </a:endParaRPr>
          </a:p>
          <a:p>
            <a:pPr marL="5715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Calibri"/>
            </a:endParaRPr>
          </a:p>
        </p:txBody>
      </p:sp>
      <p:pic>
        <p:nvPicPr>
          <p:cNvPr id="6" name="Picture 6" descr="Graphical user interface, application&#10;&#10;Description automatically generated">
            <a:extLst>
              <a:ext uri="{FF2B5EF4-FFF2-40B4-BE49-F238E27FC236}">
                <a16:creationId xmlns:a16="http://schemas.microsoft.com/office/drawing/2014/main" id="{B762EA4E-A972-46CA-FB79-A89C098DA8A2}"/>
              </a:ext>
            </a:extLst>
          </p:cNvPr>
          <p:cNvPicPr>
            <a:picLocks noChangeAspect="1"/>
          </p:cNvPicPr>
          <p:nvPr/>
        </p:nvPicPr>
        <p:blipFill rotWithShape="1">
          <a:blip r:embed="rId2"/>
          <a:srcRect l="25157" t="27869" r="27044" b="11172"/>
          <a:stretch/>
        </p:blipFill>
        <p:spPr>
          <a:xfrm>
            <a:off x="5444923" y="899611"/>
            <a:ext cx="3483267" cy="2504820"/>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B2D4AAA1-C87E-9B5B-D052-BEBF8F9D397D}"/>
              </a:ext>
            </a:extLst>
          </p:cNvPr>
          <p:cNvPicPr>
            <a:picLocks noChangeAspect="1"/>
          </p:cNvPicPr>
          <p:nvPr/>
        </p:nvPicPr>
        <p:blipFill rotWithShape="1">
          <a:blip r:embed="rId3"/>
          <a:srcRect l="26424" t="29658" r="27897" b="7224"/>
          <a:stretch/>
        </p:blipFill>
        <p:spPr>
          <a:xfrm>
            <a:off x="8837674" y="894742"/>
            <a:ext cx="3220032" cy="2524496"/>
          </a:xfrm>
          <a:prstGeom prst="rect">
            <a:avLst/>
          </a:prstGeom>
        </p:spPr>
      </p:pic>
      <p:pic>
        <p:nvPicPr>
          <p:cNvPr id="4" name="Picture 4" descr="Graphical user interface&#10;&#10;Description automatically generated">
            <a:extLst>
              <a:ext uri="{FF2B5EF4-FFF2-40B4-BE49-F238E27FC236}">
                <a16:creationId xmlns:a16="http://schemas.microsoft.com/office/drawing/2014/main" id="{7FFF5FDD-9759-8539-D176-032F446628D1}"/>
              </a:ext>
            </a:extLst>
          </p:cNvPr>
          <p:cNvPicPr>
            <a:picLocks noGrp="1" noChangeAspect="1"/>
          </p:cNvPicPr>
          <p:nvPr>
            <p:ph idx="1"/>
          </p:nvPr>
        </p:nvPicPr>
        <p:blipFill rotWithShape="1">
          <a:blip r:embed="rId4"/>
          <a:srcRect l="27399" t="29904" r="29485" b="9330"/>
          <a:stretch/>
        </p:blipFill>
        <p:spPr>
          <a:xfrm>
            <a:off x="7190307" y="3566723"/>
            <a:ext cx="3897866" cy="3057143"/>
          </a:xfrm>
          <a:prstGeom prst="rect">
            <a:avLst/>
          </a:prstGeom>
        </p:spPr>
      </p:pic>
      <p:sp>
        <p:nvSpPr>
          <p:cNvPr id="8" name="TextBox 7">
            <a:extLst>
              <a:ext uri="{FF2B5EF4-FFF2-40B4-BE49-F238E27FC236}">
                <a16:creationId xmlns:a16="http://schemas.microsoft.com/office/drawing/2014/main" id="{73784025-8F99-E7D2-5D9F-09DB9A0ECC25}"/>
              </a:ext>
            </a:extLst>
          </p:cNvPr>
          <p:cNvSpPr txBox="1"/>
          <p:nvPr/>
        </p:nvSpPr>
        <p:spPr>
          <a:xfrm>
            <a:off x="879763" y="1274618"/>
            <a:ext cx="2493818" cy="3740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rPr>
              <a:t>User Stickiness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88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 grpId="0"/>
      <p:bldP spid="16" grpId="0" animBg="1"/>
      <p:bldP spid="18" grpId="0" animBg="1"/>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96546FE-3D38-724C-F3B7-F1AC33355A98}"/>
              </a:ext>
            </a:extLst>
          </p:cNvPr>
          <p:cNvSpPr>
            <a:spLocks noGrp="1"/>
          </p:cNvSpPr>
          <p:nvPr>
            <p:ph type="title"/>
          </p:nvPr>
        </p:nvSpPr>
        <p:spPr>
          <a:xfrm>
            <a:off x="528003" y="742881"/>
            <a:ext cx="4720208" cy="1256591"/>
          </a:xfrm>
        </p:spPr>
        <p:txBody>
          <a:bodyPr vert="horz" lIns="91440" tIns="45720" rIns="91440" bIns="45720" rtlCol="0" anchor="ctr">
            <a:normAutofit fontScale="90000"/>
          </a:bodyPr>
          <a:lstStyle/>
          <a:p>
            <a:pPr algn="ctr"/>
            <a:r>
              <a:rPr lang="en-US" sz="3200" b="1"/>
              <a:t>New Visitors </a:t>
            </a:r>
            <a:br>
              <a:rPr lang="en-US" sz="3200" b="1"/>
            </a:br>
            <a:r>
              <a:rPr lang="en-US" sz="3200" b="1"/>
              <a:t>vs</a:t>
            </a:r>
            <a:br>
              <a:rPr lang="en-US" sz="3200" b="1"/>
            </a:br>
            <a:r>
              <a:rPr lang="en-US" sz="3200" b="1"/>
              <a:t>Returning Visitors</a:t>
            </a:r>
          </a:p>
        </p:txBody>
      </p:sp>
      <p:sp>
        <p:nvSpPr>
          <p:cNvPr id="16" name="Rectangle 15">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EB00B1F-CBBE-0D7F-8541-275DDFDE672F}"/>
              </a:ext>
            </a:extLst>
          </p:cNvPr>
          <p:cNvSpPr txBox="1"/>
          <p:nvPr/>
        </p:nvSpPr>
        <p:spPr>
          <a:xfrm>
            <a:off x="838199" y="2359152"/>
            <a:ext cx="4056530" cy="342900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1800"/>
              <a:t>We observe a clear decline in users, both new and returning during the period</a:t>
            </a:r>
          </a:p>
          <a:p>
            <a:pPr marL="285750" indent="-228600">
              <a:lnSpc>
                <a:spcPct val="90000"/>
              </a:lnSpc>
              <a:spcAft>
                <a:spcPts val="600"/>
              </a:spcAft>
              <a:buFont typeface="Arial" panose="020B0604020202020204" pitchFamily="34" charset="0"/>
              <a:buChar char="•"/>
            </a:pPr>
            <a:r>
              <a:rPr lang="en-US" sz="1800"/>
              <a:t>A steep decline in number of transactions can be attributed majorly to a 18.75% rise in bounce rate within returning users.</a:t>
            </a:r>
          </a:p>
          <a:p>
            <a:pPr marL="285750" indent="-228600">
              <a:lnSpc>
                <a:spcPct val="90000"/>
              </a:lnSpc>
              <a:spcAft>
                <a:spcPts val="600"/>
              </a:spcAft>
              <a:buFont typeface="Arial" panose="020B0604020202020204" pitchFamily="34" charset="0"/>
              <a:buChar char="•"/>
            </a:pPr>
            <a:r>
              <a:rPr lang="en-US" sz="1800">
                <a:cs typeface="Calibri" panose="020F0502020204030204"/>
              </a:rPr>
              <a:t>The low user engagement rates indicate that these new/returning visitors are not as valuable as their interactions are low and are not getting converted into purchases.</a:t>
            </a:r>
          </a:p>
          <a:p>
            <a:pPr marL="285750" indent="-228600">
              <a:lnSpc>
                <a:spcPct val="90000"/>
              </a:lnSpc>
              <a:spcAft>
                <a:spcPts val="600"/>
              </a:spcAft>
              <a:buFont typeface="Arial" panose="020B0604020202020204" pitchFamily="34" charset="0"/>
              <a:buChar char="•"/>
            </a:pPr>
            <a:endParaRPr lang="en-US" sz="1800"/>
          </a:p>
          <a:p>
            <a:pPr marL="285750" indent="-228600">
              <a:lnSpc>
                <a:spcPct val="90000"/>
              </a:lnSpc>
              <a:spcAft>
                <a:spcPts val="600"/>
              </a:spcAft>
              <a:buFont typeface="Arial" panose="020B0604020202020204" pitchFamily="34" charset="0"/>
              <a:buChar cha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5715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grpSp>
        <p:nvGrpSpPr>
          <p:cNvPr id="10" name="Group 9">
            <a:extLst>
              <a:ext uri="{FF2B5EF4-FFF2-40B4-BE49-F238E27FC236}">
                <a16:creationId xmlns:a16="http://schemas.microsoft.com/office/drawing/2014/main" id="{B601A267-33B5-2D40-3671-B104D673AA74}"/>
              </a:ext>
            </a:extLst>
          </p:cNvPr>
          <p:cNvGrpSpPr/>
          <p:nvPr/>
        </p:nvGrpSpPr>
        <p:grpSpPr>
          <a:xfrm>
            <a:off x="5609792" y="743347"/>
            <a:ext cx="6309403" cy="2635940"/>
            <a:chOff x="947886" y="2286000"/>
            <a:chExt cx="10284035" cy="3982576"/>
          </a:xfrm>
        </p:grpSpPr>
        <p:pic>
          <p:nvPicPr>
            <p:cNvPr id="11" name="Picture 10">
              <a:extLst>
                <a:ext uri="{FF2B5EF4-FFF2-40B4-BE49-F238E27FC236}">
                  <a16:creationId xmlns:a16="http://schemas.microsoft.com/office/drawing/2014/main" id="{561DBA53-A209-5692-28DE-1ED62FC4FE91}"/>
                </a:ext>
              </a:extLst>
            </p:cNvPr>
            <p:cNvPicPr>
              <a:picLocks noChangeAspect="1"/>
            </p:cNvPicPr>
            <p:nvPr/>
          </p:nvPicPr>
          <p:blipFill>
            <a:blip r:embed="rId2"/>
            <a:stretch>
              <a:fillRect/>
            </a:stretch>
          </p:blipFill>
          <p:spPr>
            <a:xfrm>
              <a:off x="947886" y="2286000"/>
              <a:ext cx="10284035" cy="3982576"/>
            </a:xfrm>
            <a:prstGeom prst="rect">
              <a:avLst/>
            </a:prstGeom>
            <a:ln>
              <a:solidFill>
                <a:srgbClr val="FF0000"/>
              </a:solidFill>
            </a:ln>
          </p:spPr>
        </p:pic>
        <p:sp>
          <p:nvSpPr>
            <p:cNvPr id="13" name="Rectangle 12">
              <a:extLst>
                <a:ext uri="{FF2B5EF4-FFF2-40B4-BE49-F238E27FC236}">
                  <a16:creationId xmlns:a16="http://schemas.microsoft.com/office/drawing/2014/main" id="{5BE88B1C-0F1F-2C53-50EC-C5E058AF68FE}"/>
                </a:ext>
              </a:extLst>
            </p:cNvPr>
            <p:cNvSpPr/>
            <p:nvPr/>
          </p:nvSpPr>
          <p:spPr>
            <a:xfrm>
              <a:off x="3407664" y="5987288"/>
              <a:ext cx="497840" cy="2355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2AF914C0-9CB1-3178-5035-67708F0E9E3E}"/>
                </a:ext>
              </a:extLst>
            </p:cNvPr>
            <p:cNvSpPr/>
            <p:nvPr/>
          </p:nvSpPr>
          <p:spPr>
            <a:xfrm>
              <a:off x="5279136" y="5993384"/>
              <a:ext cx="497840" cy="2355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6743CDC4-44EA-C243-A382-D66982BA4613}"/>
                </a:ext>
              </a:extLst>
            </p:cNvPr>
            <p:cNvSpPr/>
            <p:nvPr/>
          </p:nvSpPr>
          <p:spPr>
            <a:xfrm>
              <a:off x="6038088" y="5993384"/>
              <a:ext cx="497840" cy="2355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ECEE4F33-A8FC-94C6-4BA0-0098E97E6F1E}"/>
                </a:ext>
              </a:extLst>
            </p:cNvPr>
            <p:cNvSpPr/>
            <p:nvPr/>
          </p:nvSpPr>
          <p:spPr>
            <a:xfrm>
              <a:off x="8516112" y="5993384"/>
              <a:ext cx="497840" cy="2355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9207029F-C4C1-6A33-EAA0-22007B997297}"/>
                </a:ext>
              </a:extLst>
            </p:cNvPr>
            <p:cNvSpPr/>
            <p:nvPr/>
          </p:nvSpPr>
          <p:spPr>
            <a:xfrm>
              <a:off x="4053840" y="3286760"/>
              <a:ext cx="819912" cy="3525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F72A7890-95D9-20D1-258F-C741D1E7E100}"/>
                </a:ext>
              </a:extLst>
            </p:cNvPr>
            <p:cNvSpPr/>
            <p:nvPr/>
          </p:nvSpPr>
          <p:spPr>
            <a:xfrm>
              <a:off x="8229600" y="3274568"/>
              <a:ext cx="819912" cy="3525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E30391BB-409A-C143-A1F5-D24D93B0467D}"/>
                </a:ext>
              </a:extLst>
            </p:cNvPr>
            <p:cNvSpPr/>
            <p:nvPr/>
          </p:nvSpPr>
          <p:spPr>
            <a:xfrm>
              <a:off x="8516112" y="4747404"/>
              <a:ext cx="497840" cy="2355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3" name="Picture 6" descr="Graphical user interface, application&#10;&#10;Description automatically generated">
            <a:extLst>
              <a:ext uri="{FF2B5EF4-FFF2-40B4-BE49-F238E27FC236}">
                <a16:creationId xmlns:a16="http://schemas.microsoft.com/office/drawing/2014/main" id="{FE061876-2ABB-EDD8-CC64-F21CAF0273DB}"/>
              </a:ext>
            </a:extLst>
          </p:cNvPr>
          <p:cNvPicPr>
            <a:picLocks noChangeAspect="1"/>
          </p:cNvPicPr>
          <p:nvPr/>
        </p:nvPicPr>
        <p:blipFill rotWithShape="1">
          <a:blip r:embed="rId3"/>
          <a:srcRect l="26524" t="30601" r="8841" b="12022"/>
          <a:stretch/>
        </p:blipFill>
        <p:spPr>
          <a:xfrm>
            <a:off x="6664753" y="3711660"/>
            <a:ext cx="4135902" cy="2326444"/>
          </a:xfrm>
          <a:prstGeom prst="rect">
            <a:avLst/>
          </a:prstGeom>
          <a:ln>
            <a:solidFill>
              <a:schemeClr val="bg1">
                <a:lumMod val="85000"/>
              </a:schemeClr>
            </a:solidFill>
          </a:ln>
        </p:spPr>
      </p:pic>
    </p:spTree>
    <p:extLst>
      <p:ext uri="{BB962C8B-B14F-4D97-AF65-F5344CB8AC3E}">
        <p14:creationId xmlns:p14="http://schemas.microsoft.com/office/powerpoint/2010/main" val="40880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 grpId="0"/>
      <p:bldP spid="16" grpId="0" animBg="1"/>
      <p:bldP spid="18"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96546FE-3D38-724C-F3B7-F1AC33355A98}"/>
              </a:ext>
            </a:extLst>
          </p:cNvPr>
          <p:cNvSpPr>
            <a:spLocks noGrp="1"/>
          </p:cNvSpPr>
          <p:nvPr>
            <p:ph type="title"/>
          </p:nvPr>
        </p:nvSpPr>
        <p:spPr>
          <a:xfrm>
            <a:off x="852053" y="742881"/>
            <a:ext cx="4042676" cy="607662"/>
          </a:xfrm>
        </p:spPr>
        <p:txBody>
          <a:bodyPr vert="horz" lIns="91440" tIns="45720" rIns="91440" bIns="45720" rtlCol="0" anchor="ctr">
            <a:normAutofit fontScale="90000"/>
          </a:bodyPr>
          <a:lstStyle/>
          <a:p>
            <a:r>
              <a:rPr lang="en-US" sz="3200" b="1">
                <a:cs typeface="Calibri Light"/>
              </a:rPr>
              <a:t>Conversion Report March 2023 vs 2022</a:t>
            </a:r>
            <a:endParaRPr lang="en-US" sz="3200" b="1"/>
          </a:p>
        </p:txBody>
      </p:sp>
      <p:sp>
        <p:nvSpPr>
          <p:cNvPr id="16" name="Rectangle 15">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EB00B1F-CBBE-0D7F-8541-275DDFDE672F}"/>
              </a:ext>
            </a:extLst>
          </p:cNvPr>
          <p:cNvSpPr txBox="1"/>
          <p:nvPr/>
        </p:nvSpPr>
        <p:spPr>
          <a:xfrm>
            <a:off x="838199" y="2359152"/>
            <a:ext cx="4056530" cy="342900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a:t>We observe a fall in the funnel conversion rate from 18.24% in March 2022 to 16.07% in March 2023</a:t>
            </a:r>
          </a:p>
          <a:p>
            <a:pPr marL="285750" indent="-228600">
              <a:lnSpc>
                <a:spcPct val="90000"/>
              </a:lnSpc>
              <a:spcAft>
                <a:spcPts val="600"/>
              </a:spcAft>
              <a:buFont typeface="Arial" panose="020B0604020202020204" pitchFamily="34" charset="0"/>
              <a:buChar char="•"/>
            </a:pPr>
            <a:r>
              <a:rPr lang="en-US">
                <a:cs typeface="Calibri"/>
              </a:rPr>
              <a:t>Majority of the decrease can be attributed to the initial step of cart</a:t>
            </a:r>
          </a:p>
          <a:p>
            <a:pPr marL="742950" lvl="1" indent="-228600">
              <a:lnSpc>
                <a:spcPct val="90000"/>
              </a:lnSpc>
              <a:spcAft>
                <a:spcPts val="600"/>
              </a:spcAft>
              <a:buFont typeface="Arial" panose="020B0604020202020204" pitchFamily="34" charset="0"/>
              <a:buChar char="•"/>
            </a:pPr>
            <a:r>
              <a:rPr lang="en-US">
                <a:cs typeface="Calibri"/>
              </a:rPr>
              <a:t>Cart numbers show a fall of 30.43% from March 2022 to March 2023</a:t>
            </a:r>
          </a:p>
          <a:p>
            <a:pPr marL="57150">
              <a:lnSpc>
                <a:spcPct val="90000"/>
              </a:lnSpc>
              <a:spcAft>
                <a:spcPts val="600"/>
              </a:spcAft>
            </a:pPr>
            <a:endParaRPr lang="en-US">
              <a:cs typeface="Calibri"/>
            </a:endParaRPr>
          </a:p>
          <a:p>
            <a:pPr marL="285750" indent="-228600">
              <a:lnSpc>
                <a:spcPct val="90000"/>
              </a:lnSpc>
              <a:spcAft>
                <a:spcPts val="600"/>
              </a:spcAft>
              <a:buFont typeface="Arial" panose="020B0604020202020204" pitchFamily="34" charset="0"/>
              <a:buChar char="•"/>
            </a:pPr>
            <a:endParaRPr lang="en-US">
              <a:cs typeface="Calibri"/>
            </a:endParaRPr>
          </a:p>
          <a:p>
            <a:pPr marL="285750" indent="-228600">
              <a:lnSpc>
                <a:spcPct val="90000"/>
              </a:lnSpc>
              <a:spcAft>
                <a:spcPts val="600"/>
              </a:spcAft>
              <a:buFont typeface="Arial" panose="020B0604020202020204" pitchFamily="34" charset="0"/>
              <a:buChar char="•"/>
            </a:pPr>
            <a:endParaRPr lang="en-US">
              <a:cs typeface="Calibri"/>
            </a:endParaRPr>
          </a:p>
          <a:p>
            <a:pPr marL="57150">
              <a:lnSpc>
                <a:spcPct val="90000"/>
              </a:lnSpc>
              <a:spcAft>
                <a:spcPts val="600"/>
              </a:spcAft>
            </a:pPr>
            <a:endParaRPr lang="en-US">
              <a:cs typeface="Calibri"/>
            </a:endParaRPr>
          </a:p>
        </p:txBody>
      </p:sp>
      <p:pic>
        <p:nvPicPr>
          <p:cNvPr id="20" name="Picture 19">
            <a:extLst>
              <a:ext uri="{FF2B5EF4-FFF2-40B4-BE49-F238E27FC236}">
                <a16:creationId xmlns:a16="http://schemas.microsoft.com/office/drawing/2014/main" id="{AA97EDB2-5F69-6D21-5831-A46F186F459E}"/>
              </a:ext>
            </a:extLst>
          </p:cNvPr>
          <p:cNvPicPr>
            <a:picLocks noChangeAspect="1"/>
          </p:cNvPicPr>
          <p:nvPr/>
        </p:nvPicPr>
        <p:blipFill>
          <a:blip r:embed="rId2"/>
          <a:stretch>
            <a:fillRect/>
          </a:stretch>
        </p:blipFill>
        <p:spPr>
          <a:xfrm>
            <a:off x="6619210" y="980439"/>
            <a:ext cx="1389416" cy="5852160"/>
          </a:xfrm>
          <a:prstGeom prst="rect">
            <a:avLst/>
          </a:prstGeom>
        </p:spPr>
      </p:pic>
      <p:pic>
        <p:nvPicPr>
          <p:cNvPr id="22" name="Picture 21">
            <a:extLst>
              <a:ext uri="{FF2B5EF4-FFF2-40B4-BE49-F238E27FC236}">
                <a16:creationId xmlns:a16="http://schemas.microsoft.com/office/drawing/2014/main" id="{AAFF4CF5-BBD6-2046-D74F-7C388B2CDB6F}"/>
              </a:ext>
            </a:extLst>
          </p:cNvPr>
          <p:cNvPicPr>
            <a:picLocks noChangeAspect="1"/>
          </p:cNvPicPr>
          <p:nvPr/>
        </p:nvPicPr>
        <p:blipFill>
          <a:blip r:embed="rId3"/>
          <a:stretch>
            <a:fillRect/>
          </a:stretch>
        </p:blipFill>
        <p:spPr>
          <a:xfrm>
            <a:off x="9901523" y="934719"/>
            <a:ext cx="1430442" cy="5943600"/>
          </a:xfrm>
          <a:prstGeom prst="rect">
            <a:avLst/>
          </a:prstGeom>
        </p:spPr>
      </p:pic>
      <p:sp>
        <p:nvSpPr>
          <p:cNvPr id="23" name="TextBox 22">
            <a:extLst>
              <a:ext uri="{FF2B5EF4-FFF2-40B4-BE49-F238E27FC236}">
                <a16:creationId xmlns:a16="http://schemas.microsoft.com/office/drawing/2014/main" id="{8D9EB80B-D99F-928B-603E-8EFF70050A25}"/>
              </a:ext>
            </a:extLst>
          </p:cNvPr>
          <p:cNvSpPr txBox="1"/>
          <p:nvPr/>
        </p:nvSpPr>
        <p:spPr>
          <a:xfrm>
            <a:off x="6499866" y="633619"/>
            <a:ext cx="1600200" cy="369332"/>
          </a:xfrm>
          <a:prstGeom prst="rect">
            <a:avLst/>
          </a:prstGeom>
          <a:solidFill>
            <a:schemeClr val="accent2">
              <a:lumMod val="40000"/>
              <a:lumOff val="60000"/>
            </a:schemeClr>
          </a:solidFill>
        </p:spPr>
        <p:txBody>
          <a:bodyPr wrap="square" rtlCol="0">
            <a:spAutoFit/>
          </a:bodyPr>
          <a:lstStyle/>
          <a:p>
            <a:pPr algn="ctr"/>
            <a:r>
              <a:rPr lang="en-US" b="1"/>
              <a:t>2</a:t>
            </a:r>
            <a:r>
              <a:rPr lang="en-IN" b="1"/>
              <a:t>023</a:t>
            </a:r>
            <a:endParaRPr lang="en-US" b="1"/>
          </a:p>
        </p:txBody>
      </p:sp>
      <p:sp>
        <p:nvSpPr>
          <p:cNvPr id="24" name="TextBox 23">
            <a:extLst>
              <a:ext uri="{FF2B5EF4-FFF2-40B4-BE49-F238E27FC236}">
                <a16:creationId xmlns:a16="http://schemas.microsoft.com/office/drawing/2014/main" id="{E14C7981-650A-845C-2E97-2F861933AAAE}"/>
              </a:ext>
            </a:extLst>
          </p:cNvPr>
          <p:cNvSpPr txBox="1"/>
          <p:nvPr/>
        </p:nvSpPr>
        <p:spPr>
          <a:xfrm>
            <a:off x="9790176" y="633619"/>
            <a:ext cx="1600200" cy="369332"/>
          </a:xfrm>
          <a:prstGeom prst="rect">
            <a:avLst/>
          </a:prstGeom>
          <a:solidFill>
            <a:schemeClr val="accent2">
              <a:lumMod val="40000"/>
              <a:lumOff val="60000"/>
            </a:schemeClr>
          </a:solidFill>
        </p:spPr>
        <p:txBody>
          <a:bodyPr wrap="square" rtlCol="0">
            <a:spAutoFit/>
          </a:bodyPr>
          <a:lstStyle/>
          <a:p>
            <a:pPr algn="ctr"/>
            <a:r>
              <a:rPr lang="en-US" b="1"/>
              <a:t>2</a:t>
            </a:r>
            <a:r>
              <a:rPr lang="en-IN" b="1"/>
              <a:t>022</a:t>
            </a:r>
          </a:p>
        </p:txBody>
      </p:sp>
    </p:spTree>
    <p:extLst>
      <p:ext uri="{BB962C8B-B14F-4D97-AF65-F5344CB8AC3E}">
        <p14:creationId xmlns:p14="http://schemas.microsoft.com/office/powerpoint/2010/main" val="288201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2" grpId="0"/>
      <p:bldP spid="16" grpId="0" animBg="1"/>
      <p:bldP spid="18" grpId="0" animBg="1"/>
      <p:bldP spid="7" grpId="0"/>
      <p:bldP spid="23" grpId="0" animBg="1"/>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4">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16">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100E93-2211-8D50-A987-79BAD081F49F}"/>
              </a:ext>
            </a:extLst>
          </p:cNvPr>
          <p:cNvSpPr>
            <a:spLocks noGrp="1"/>
          </p:cNvSpPr>
          <p:nvPr>
            <p:ph type="title"/>
          </p:nvPr>
        </p:nvSpPr>
        <p:spPr>
          <a:xfrm>
            <a:off x="952282" y="509521"/>
            <a:ext cx="10591364" cy="1014984"/>
          </a:xfrm>
        </p:spPr>
        <p:txBody>
          <a:bodyPr>
            <a:noAutofit/>
          </a:bodyPr>
          <a:lstStyle/>
          <a:p>
            <a:r>
              <a:rPr lang="en-US" sz="3600" b="1">
                <a:latin typeface="Aharoni"/>
                <a:cs typeface="Aharoni"/>
              </a:rPr>
              <a:t>Recommendations to Improve User Experience</a:t>
            </a:r>
          </a:p>
        </p:txBody>
      </p:sp>
      <p:sp>
        <p:nvSpPr>
          <p:cNvPr id="27" name="Rectangle 18">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C8ED225-4E62-FAB1-DFD2-DDE80C1531A1}"/>
              </a:ext>
            </a:extLst>
          </p:cNvPr>
          <p:cNvSpPr>
            <a:spLocks noGrp="1"/>
          </p:cNvSpPr>
          <p:nvPr>
            <p:ph idx="1"/>
          </p:nvPr>
        </p:nvSpPr>
        <p:spPr>
          <a:xfrm>
            <a:off x="887075" y="1520924"/>
            <a:ext cx="10241818" cy="4232684"/>
          </a:xfrm>
        </p:spPr>
        <p:txBody>
          <a:bodyPr vert="horz" lIns="91440" tIns="45720" rIns="91440" bIns="45720" rtlCol="0" anchor="t">
            <a:noAutofit/>
          </a:bodyPr>
          <a:lstStyle/>
          <a:p>
            <a:pPr defTabSz="640080">
              <a:buFont typeface="Arial"/>
              <a:buChar char="•"/>
            </a:pPr>
            <a:r>
              <a:rPr lang="en-US" sz="1700" b="1">
                <a:ea typeface="+mn-lt"/>
                <a:cs typeface="+mn-lt"/>
              </a:rPr>
              <a:t>Increase User Stickiness</a:t>
            </a:r>
            <a:endParaRPr lang="en-US" sz="1700">
              <a:ea typeface="+mn-lt"/>
              <a:cs typeface="+mn-lt"/>
            </a:endParaRPr>
          </a:p>
          <a:p>
            <a:pPr marL="971550" lvl="1" indent="-285750" defTabSz="640080">
              <a:buFont typeface="Arial"/>
              <a:buChar char="•"/>
            </a:pPr>
            <a:r>
              <a:rPr lang="en-US" sz="1600">
                <a:ea typeface="+mn-lt"/>
                <a:cs typeface="+mn-lt"/>
              </a:rPr>
              <a:t>Monitor user activity to give out potential purchase recommendations</a:t>
            </a:r>
          </a:p>
          <a:p>
            <a:pPr marL="971550" lvl="1" indent="-285750" defTabSz="640080">
              <a:buFont typeface="Arial"/>
              <a:buChar char="•"/>
            </a:pPr>
            <a:r>
              <a:rPr lang="en-US" sz="1600">
                <a:ea typeface="+mn-lt"/>
                <a:cs typeface="+mn-lt"/>
              </a:rPr>
              <a:t>Send out pop-up notifications of sign-up or discount offers to encourage the user to participate in a purchase</a:t>
            </a:r>
          </a:p>
          <a:p>
            <a:pPr defTabSz="640080">
              <a:buFont typeface="Arial"/>
              <a:buChar char="•"/>
            </a:pPr>
            <a:r>
              <a:rPr lang="en-US" sz="1700" b="1">
                <a:ea typeface="+mn-lt"/>
                <a:cs typeface="+mn-lt"/>
              </a:rPr>
              <a:t>Improve User Experience on Website</a:t>
            </a:r>
            <a:endParaRPr lang="en-US" sz="1700">
              <a:ea typeface="+mn-lt"/>
              <a:cs typeface="+mn-lt"/>
            </a:endParaRPr>
          </a:p>
          <a:p>
            <a:pPr marL="971550" lvl="1" indent="-285750" defTabSz="640080">
              <a:buFont typeface="Arial"/>
              <a:buChar char="•"/>
            </a:pPr>
            <a:r>
              <a:rPr lang="en-US" sz="1600">
                <a:ea typeface="+mn-lt"/>
                <a:cs typeface="+mn-lt"/>
              </a:rPr>
              <a:t>Conduct a usability test by circulating a survey among a sample of customers to gather customer feedback related to the navigation of the website</a:t>
            </a:r>
          </a:p>
          <a:p>
            <a:pPr defTabSz="640080">
              <a:buFont typeface="Arial"/>
              <a:buChar char="•"/>
            </a:pPr>
            <a:r>
              <a:rPr lang="en-US" sz="1700" b="1">
                <a:ea typeface="+mn-lt"/>
                <a:cs typeface="+mn-lt"/>
              </a:rPr>
              <a:t>Increase returning visitors to the website</a:t>
            </a:r>
            <a:endParaRPr lang="en-US" sz="1700">
              <a:ea typeface="+mn-lt"/>
              <a:cs typeface="+mn-lt"/>
            </a:endParaRPr>
          </a:p>
          <a:p>
            <a:pPr marL="971550" lvl="1" indent="-285750" defTabSz="640080">
              <a:buFont typeface="Arial"/>
              <a:buChar char="•"/>
            </a:pPr>
            <a:r>
              <a:rPr lang="en-US" sz="1600">
                <a:ea typeface="+mn-lt"/>
                <a:cs typeface="+mn-lt"/>
              </a:rPr>
              <a:t>Loyalty rewards program can be introduced to incentivize users to return and increase conversion rates</a:t>
            </a:r>
          </a:p>
          <a:p>
            <a:pPr marL="971550" lvl="1" indent="-285750" defTabSz="640080">
              <a:buFont typeface="Arial"/>
              <a:buChar char="•"/>
            </a:pPr>
            <a:r>
              <a:rPr lang="en-US" sz="1600">
                <a:ea typeface="+mn-lt"/>
                <a:cs typeface="+mn-lt"/>
              </a:rPr>
              <a:t>Automate email and text reminders to notify users to increase repeat purchases</a:t>
            </a:r>
          </a:p>
          <a:p>
            <a:pPr defTabSz="640080">
              <a:buFont typeface="Arial"/>
              <a:buChar char="•"/>
            </a:pPr>
            <a:r>
              <a:rPr lang="en-US" sz="1700" b="1">
                <a:ea typeface="+mn-lt"/>
                <a:cs typeface="+mn-lt"/>
              </a:rPr>
              <a:t>Improve conversion rate</a:t>
            </a:r>
            <a:endParaRPr lang="en-US" sz="1700">
              <a:ea typeface="+mn-lt"/>
              <a:cs typeface="+mn-lt"/>
            </a:endParaRPr>
          </a:p>
          <a:p>
            <a:pPr marL="971550" lvl="1" indent="-285750" defTabSz="640080">
              <a:buFont typeface="Arial"/>
              <a:buChar char="•"/>
            </a:pPr>
            <a:r>
              <a:rPr lang="en-US" sz="1600">
                <a:ea typeface="+mn-lt"/>
                <a:cs typeface="+mn-lt"/>
              </a:rPr>
              <a:t>To decrease the cart abandonment rate, users can be repeatedly notified of items saved or added to the cart</a:t>
            </a:r>
          </a:p>
          <a:p>
            <a:pPr marL="971550" lvl="1" indent="-285750" defTabSz="640080">
              <a:buFont typeface="Arial"/>
              <a:buChar char="•"/>
            </a:pPr>
            <a:r>
              <a:rPr lang="en-US" sz="1600">
                <a:ea typeface="+mn-lt"/>
                <a:cs typeface="+mn-lt"/>
              </a:rPr>
              <a:t>We observed that approximately 30% did not flow through to the payment step after Billing and Shipping</a:t>
            </a:r>
            <a:r>
              <a:rPr lang="en-US" sz="1800">
                <a:ea typeface="+mn-lt"/>
                <a:cs typeface="+mn-lt"/>
              </a:rPr>
              <a:t> </a:t>
            </a:r>
          </a:p>
          <a:p>
            <a:pPr marL="1428750" lvl="2" indent="-285750" defTabSz="640080">
              <a:buFont typeface="Arial"/>
              <a:buChar char="•"/>
            </a:pPr>
            <a:r>
              <a:rPr lang="en-US" sz="1600">
                <a:ea typeface="+mn-lt"/>
                <a:cs typeface="+mn-lt"/>
              </a:rPr>
              <a:t>Shipping rates can be revised to ensure it is not a deterrent to completing the purchase</a:t>
            </a:r>
          </a:p>
          <a:p>
            <a:pPr marL="1428750" lvl="2" indent="-285750" defTabSz="640080">
              <a:buFont typeface="Arial"/>
              <a:buChar char="•"/>
            </a:pPr>
            <a:r>
              <a:rPr lang="en-US" sz="1600">
                <a:ea typeface="+mn-lt"/>
                <a:cs typeface="+mn-lt"/>
              </a:rPr>
              <a:t>Attempt to simplify the checkout process and ensure it is accessible and not time-consuming</a:t>
            </a:r>
          </a:p>
          <a:p>
            <a:pPr marL="1428750" lvl="2" indent="-285750" defTabSz="640080">
              <a:buFont typeface="Arial"/>
              <a:buChar char="•"/>
            </a:pPr>
            <a:r>
              <a:rPr lang="en-US" sz="1600">
                <a:ea typeface="+mn-lt"/>
                <a:cs typeface="+mn-lt"/>
              </a:rPr>
              <a:t>Accept different modes of payment so that customers are not lost due to a lack of payment options </a:t>
            </a:r>
          </a:p>
          <a:p>
            <a:pPr marL="0" indent="0" defTabSz="640080">
              <a:spcBef>
                <a:spcPts val="700"/>
              </a:spcBef>
              <a:buNone/>
            </a:pPr>
            <a:endParaRPr lang="en-US" sz="1600" kern="1200">
              <a:latin typeface="+mn-lt"/>
              <a:ea typeface="+mn-lt"/>
              <a:cs typeface="+mn-lt"/>
            </a:endParaRPr>
          </a:p>
          <a:p>
            <a:pPr marL="0" indent="0" defTabSz="640080">
              <a:spcBef>
                <a:spcPts val="700"/>
              </a:spcBef>
              <a:buNone/>
            </a:pPr>
            <a:endParaRPr lang="en-US" sz="1600" kern="1200">
              <a:solidFill>
                <a:schemeClr val="tx1"/>
              </a:solidFill>
              <a:latin typeface="+mn-lt"/>
              <a:ea typeface="+mn-lt"/>
              <a:cs typeface="+mn-lt"/>
            </a:endParaRPr>
          </a:p>
          <a:p>
            <a:pPr marL="0" indent="0">
              <a:buNone/>
            </a:pPr>
            <a:endParaRPr lang="en-US" sz="1600">
              <a:ea typeface="+mn-lt"/>
              <a:cs typeface="+mn-lt"/>
            </a:endParaRPr>
          </a:p>
        </p:txBody>
      </p:sp>
    </p:spTree>
    <p:extLst>
      <p:ext uri="{BB962C8B-B14F-4D97-AF65-F5344CB8AC3E}">
        <p14:creationId xmlns:p14="http://schemas.microsoft.com/office/powerpoint/2010/main" val="89444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500"/>
                                        <p:tgtEl>
                                          <p:spTgt spid="3">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500"/>
                                        <p:tgtEl>
                                          <p:spTgt spid="3">
                                            <p:txEl>
                                              <p:pRg st="8" end="8"/>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fade">
                                      <p:cBhvr>
                                        <p:cTn id="54" dur="500"/>
                                        <p:tgtEl>
                                          <p:spTgt spid="3">
                                            <p:txEl>
                                              <p:pRg st="9" end="9"/>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fade">
                                      <p:cBhvr>
                                        <p:cTn id="60" dur="500"/>
                                        <p:tgtEl>
                                          <p:spTgt spid="3">
                                            <p:txEl>
                                              <p:pRg st="11" end="11"/>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12" end="12"/>
                                            </p:txEl>
                                          </p:spTgt>
                                        </p:tgtEl>
                                        <p:attrNameLst>
                                          <p:attrName>style.visibility</p:attrName>
                                        </p:attrNameLst>
                                      </p:cBhvr>
                                      <p:to>
                                        <p:strVal val="visible"/>
                                      </p:to>
                                    </p:set>
                                    <p:animEffect transition="in" filter="fade">
                                      <p:cBhvr>
                                        <p:cTn id="63" dur="500"/>
                                        <p:tgtEl>
                                          <p:spTgt spid="3">
                                            <p:txEl>
                                              <p:pRg st="12" end="12"/>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
                                            <p:txEl>
                                              <p:pRg st="13" end="13"/>
                                            </p:txEl>
                                          </p:spTgt>
                                        </p:tgtEl>
                                        <p:attrNameLst>
                                          <p:attrName>style.visibility</p:attrName>
                                        </p:attrNameLst>
                                      </p:cBhvr>
                                      <p:to>
                                        <p:strVal val="visible"/>
                                      </p:to>
                                    </p:set>
                                    <p:animEffect transition="in" filter="fade">
                                      <p:cBhvr>
                                        <p:cTn id="66"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 grpId="0"/>
      <p:bldP spid="27" grpId="0" animBg="1"/>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71DAE1-1EB4-A7E2-EFF2-ED875F0FE144}"/>
              </a:ext>
            </a:extLst>
          </p:cNvPr>
          <p:cNvSpPr>
            <a:spLocks noGrp="1"/>
          </p:cNvSpPr>
          <p:nvPr>
            <p:ph type="title"/>
          </p:nvPr>
        </p:nvSpPr>
        <p:spPr>
          <a:xfrm>
            <a:off x="838200" y="365125"/>
            <a:ext cx="10515600" cy="1325563"/>
          </a:xfrm>
        </p:spPr>
        <p:txBody>
          <a:bodyPr>
            <a:normAutofit/>
          </a:bodyPr>
          <a:lstStyle/>
          <a:p>
            <a:r>
              <a:rPr lang="en-US" sz="4200">
                <a:latin typeface="Aharoni"/>
                <a:cs typeface="Aharoni"/>
              </a:rPr>
              <a:t> Audience engagement and top channels</a:t>
            </a:r>
          </a:p>
        </p:txBody>
      </p:sp>
      <p:sp>
        <p:nvSpPr>
          <p:cNvPr id="38"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186A89FC-F224-6AAE-3E30-E8944E619873}"/>
              </a:ext>
            </a:extLst>
          </p:cNvPr>
          <p:cNvPicPr>
            <a:picLocks noChangeAspect="1"/>
          </p:cNvPicPr>
          <p:nvPr/>
        </p:nvPicPr>
        <p:blipFill rotWithShape="1">
          <a:blip r:embed="rId2"/>
          <a:srcRect l="13281" t="14150" r="37660" b="4306"/>
          <a:stretch/>
        </p:blipFill>
        <p:spPr>
          <a:xfrm>
            <a:off x="1514310" y="2026146"/>
            <a:ext cx="4159834" cy="3889311"/>
          </a:xfrm>
          <a:prstGeom prst="rect">
            <a:avLst/>
          </a:prstGeom>
        </p:spPr>
      </p:pic>
      <p:sp>
        <p:nvSpPr>
          <p:cNvPr id="10" name="TextBox 9">
            <a:extLst>
              <a:ext uri="{FF2B5EF4-FFF2-40B4-BE49-F238E27FC236}">
                <a16:creationId xmlns:a16="http://schemas.microsoft.com/office/drawing/2014/main" id="{5B1C7BFA-0E8C-B6D1-88DA-7202DBEA4D80}"/>
              </a:ext>
            </a:extLst>
          </p:cNvPr>
          <p:cNvSpPr txBox="1"/>
          <p:nvPr/>
        </p:nvSpPr>
        <p:spPr>
          <a:xfrm>
            <a:off x="1155827" y="6011836"/>
            <a:ext cx="4438650" cy="738664"/>
          </a:xfrm>
          <a:prstGeom prst="rect">
            <a:avLst/>
          </a:prstGeom>
          <a:noFill/>
        </p:spPr>
        <p:txBody>
          <a:bodyPr wrap="square" rtlCol="0">
            <a:spAutoFit/>
          </a:bodyPr>
          <a:lstStyle/>
          <a:p>
            <a:pPr defTabSz="603504">
              <a:spcAft>
                <a:spcPts val="600"/>
              </a:spcAft>
            </a:pPr>
            <a:r>
              <a:rPr lang="en-US" sz="1400" kern="1200">
                <a:solidFill>
                  <a:schemeClr val="tx1"/>
                </a:solidFill>
                <a:latin typeface="+mn-lt"/>
                <a:ea typeface="+mn-ea"/>
                <a:cs typeface="+mn-cs"/>
              </a:rPr>
              <a:t>It appears that most users are spending less than 10 seconds on the website, which indicates a high bounce rate.</a:t>
            </a:r>
            <a:endParaRPr lang="en-US" sz="1400"/>
          </a:p>
        </p:txBody>
      </p:sp>
      <p:sp>
        <p:nvSpPr>
          <p:cNvPr id="18" name="Rectangle 17">
            <a:extLst>
              <a:ext uri="{FF2B5EF4-FFF2-40B4-BE49-F238E27FC236}">
                <a16:creationId xmlns:a16="http://schemas.microsoft.com/office/drawing/2014/main" id="{88FFAE38-1140-13A3-8DF4-84B3779A3956}"/>
              </a:ext>
            </a:extLst>
          </p:cNvPr>
          <p:cNvSpPr/>
          <p:nvPr/>
        </p:nvSpPr>
        <p:spPr>
          <a:xfrm>
            <a:off x="2906691" y="2365253"/>
            <a:ext cx="468461" cy="5434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Picture 21" descr="A screenshot of a computer&#10;&#10;Description automatically generated">
            <a:extLst>
              <a:ext uri="{FF2B5EF4-FFF2-40B4-BE49-F238E27FC236}">
                <a16:creationId xmlns:a16="http://schemas.microsoft.com/office/drawing/2014/main" id="{9EFF700E-A9A0-FED2-F599-880B9ED72F30}"/>
              </a:ext>
            </a:extLst>
          </p:cNvPr>
          <p:cNvPicPr>
            <a:picLocks noChangeAspect="1"/>
          </p:cNvPicPr>
          <p:nvPr/>
        </p:nvPicPr>
        <p:blipFill rotWithShape="1">
          <a:blip r:embed="rId3">
            <a:extLst>
              <a:ext uri="{28A0092B-C50C-407E-A947-70E740481C1C}">
                <a14:useLocalDpi xmlns:a14="http://schemas.microsoft.com/office/drawing/2010/main" val="0"/>
              </a:ext>
            </a:extLst>
          </a:blip>
          <a:srcRect l="13800" t="35467" r="68950" b="14666"/>
          <a:stretch/>
        </p:blipFill>
        <p:spPr>
          <a:xfrm>
            <a:off x="7520550" y="2063751"/>
            <a:ext cx="2092298" cy="3402258"/>
          </a:xfrm>
          <a:prstGeom prst="rect">
            <a:avLst/>
          </a:prstGeom>
        </p:spPr>
      </p:pic>
      <p:sp>
        <p:nvSpPr>
          <p:cNvPr id="24" name="TextBox 23">
            <a:extLst>
              <a:ext uri="{FF2B5EF4-FFF2-40B4-BE49-F238E27FC236}">
                <a16:creationId xmlns:a16="http://schemas.microsoft.com/office/drawing/2014/main" id="{A87ABCCF-A451-0111-4FD6-0580602419EF}"/>
              </a:ext>
            </a:extLst>
          </p:cNvPr>
          <p:cNvSpPr txBox="1"/>
          <p:nvPr/>
        </p:nvSpPr>
        <p:spPr>
          <a:xfrm>
            <a:off x="6781084" y="5365505"/>
            <a:ext cx="4436644" cy="1384995"/>
          </a:xfrm>
          <a:prstGeom prst="rect">
            <a:avLst/>
          </a:prstGeom>
          <a:noFill/>
        </p:spPr>
        <p:txBody>
          <a:bodyPr wrap="square" lIns="91440" tIns="45720" rIns="91440" bIns="45720" rtlCol="0" anchor="t">
            <a:spAutoFit/>
          </a:bodyPr>
          <a:lstStyle/>
          <a:p>
            <a:pPr defTabSz="603504">
              <a:spcAft>
                <a:spcPts val="600"/>
              </a:spcAft>
            </a:pPr>
            <a:r>
              <a:rPr lang="en-US" sz="1200" kern="1200">
                <a:latin typeface="Calibri"/>
                <a:cs typeface="Calibri"/>
              </a:rPr>
              <a:t>The website's performance for March 2023 is: 49,923 users, with 65,747 sessions and an average session duration of 3 minutes and 8 seconds. The bounce rate was 46.06%. Most users came from Direct (57,771 sessions) and Paid Search (7,722 sessions). Affiliates and Display had a smaller number of sessions, while (Other) had the fewest. Compared to March 2022, the website saw a decrease in the number of users and sessions.</a:t>
            </a:r>
            <a:endParaRPr lang="en-US" sz="1200">
              <a:latin typeface="Calibri"/>
              <a:cs typeface="Calibri"/>
            </a:endParaRPr>
          </a:p>
        </p:txBody>
      </p:sp>
    </p:spTree>
    <p:extLst>
      <p:ext uri="{BB962C8B-B14F-4D97-AF65-F5344CB8AC3E}">
        <p14:creationId xmlns:p14="http://schemas.microsoft.com/office/powerpoint/2010/main" val="114308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 grpId="0"/>
      <p:bldP spid="38" grpId="0" animBg="1"/>
      <p:bldP spid="10" grpId="0"/>
      <p:bldP spid="18" grpId="0" animBg="1"/>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2">
            <a:extLst>
              <a:ext uri="{FF2B5EF4-FFF2-40B4-BE49-F238E27FC236}">
                <a16:creationId xmlns:a16="http://schemas.microsoft.com/office/drawing/2014/main" id="{4A3A31D6-3E52-2923-294A-4F07BD5358D8}"/>
              </a:ext>
            </a:extLst>
          </p:cNvPr>
          <p:cNvGraphicFramePr>
            <a:graphicFrameLocks noGrp="1"/>
          </p:cNvGraphicFramePr>
          <p:nvPr>
            <p:ph idx="1"/>
            <p:extLst>
              <p:ext uri="{D42A27DB-BD31-4B8C-83A1-F6EECF244321}">
                <p14:modId xmlns:p14="http://schemas.microsoft.com/office/powerpoint/2010/main" val="2758146882"/>
              </p:ext>
            </p:extLst>
          </p:nvPr>
        </p:nvGraphicFramePr>
        <p:xfrm>
          <a:off x="772348" y="1713830"/>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867B927-DC65-5ECB-6B56-3392AA5AD1EC}"/>
              </a:ext>
            </a:extLst>
          </p:cNvPr>
          <p:cNvSpPr txBox="1"/>
          <p:nvPr/>
        </p:nvSpPr>
        <p:spPr>
          <a:xfrm>
            <a:off x="772886" y="501455"/>
            <a:ext cx="11240578" cy="646331"/>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a:solidFill>
                  <a:srgbClr val="ED7D31"/>
                </a:solidFill>
                <a:latin typeface="Aharoni"/>
                <a:cs typeface="Aharoni"/>
              </a:rPr>
              <a:t>Improve Website UI to increase customer retention</a:t>
            </a:r>
            <a:endParaRPr lang="en-US" sz="3600" u="none" strike="noStrike" kern="1200" cap="none" spc="0" normalizeH="0" baseline="0" noProof="0">
              <a:ln>
                <a:noFill/>
              </a:ln>
              <a:solidFill>
                <a:srgbClr val="ED7D31"/>
              </a:solidFill>
              <a:effectLst/>
              <a:uLnTx/>
              <a:uFillTx/>
              <a:latin typeface="Aharoni"/>
              <a:cs typeface="Aharoni"/>
            </a:endParaRPr>
          </a:p>
        </p:txBody>
      </p:sp>
      <p:sp>
        <p:nvSpPr>
          <p:cNvPr id="8" name="Title 7">
            <a:extLst>
              <a:ext uri="{FF2B5EF4-FFF2-40B4-BE49-F238E27FC236}">
                <a16:creationId xmlns:a16="http://schemas.microsoft.com/office/drawing/2014/main" id="{7324CC8D-3B09-0739-2A0D-6A9A9C2AB3D1}"/>
              </a:ext>
            </a:extLst>
          </p:cNvPr>
          <p:cNvSpPr>
            <a:spLocks noGrp="1"/>
          </p:cNvSpPr>
          <p:nvPr>
            <p:ph type="title"/>
          </p:nvPr>
        </p:nvSpPr>
        <p:spPr>
          <a:xfrm>
            <a:off x="772886" y="1147786"/>
            <a:ext cx="2826203" cy="523221"/>
          </a:xfrm>
        </p:spPr>
        <p:txBody>
          <a:bodyPr>
            <a:normAutofit/>
          </a:bodyPr>
          <a:lstStyle/>
          <a:p>
            <a:r>
              <a:rPr lang="en-US" sz="2400" b="1">
                <a:solidFill>
                  <a:schemeClr val="accent1">
                    <a:lumMod val="50000"/>
                  </a:schemeClr>
                </a:solidFill>
                <a:effectLst>
                  <a:outerShdw blurRad="38100" dist="38100" dir="2700000" algn="tl">
                    <a:srgbClr val="000000">
                      <a:alpha val="43137"/>
                    </a:srgbClr>
                  </a:outerShdw>
                </a:effectLst>
              </a:rPr>
              <a:t>Recommendations</a:t>
            </a:r>
          </a:p>
        </p:txBody>
      </p:sp>
    </p:spTree>
    <p:extLst>
      <p:ext uri="{BB962C8B-B14F-4D97-AF65-F5344CB8AC3E}">
        <p14:creationId xmlns:p14="http://schemas.microsoft.com/office/powerpoint/2010/main" val="96366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P spid="6"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6342DE8-08C8-4329-CE92-1A02D384E8EE}"/>
              </a:ext>
            </a:extLst>
          </p:cNvPr>
          <p:cNvSpPr>
            <a:spLocks noGrp="1"/>
          </p:cNvSpPr>
          <p:nvPr>
            <p:ph type="title"/>
          </p:nvPr>
        </p:nvSpPr>
        <p:spPr>
          <a:xfrm>
            <a:off x="63870" y="336196"/>
            <a:ext cx="12064259" cy="868823"/>
          </a:xfrm>
        </p:spPr>
        <p:txBody>
          <a:bodyPr vert="horz" lIns="91440" tIns="45720" rIns="91440" bIns="45720" rtlCol="0" anchor="ctr">
            <a:noAutofit/>
          </a:bodyPr>
          <a:lstStyle/>
          <a:p>
            <a:pPr algn="ctr"/>
            <a:r>
              <a:rPr lang="en-US" sz="4000" b="1" kern="1200">
                <a:latin typeface="Aharoni"/>
                <a:cs typeface="Aharoni"/>
              </a:rPr>
              <a:t>Geographical Distribution of Revenue</a:t>
            </a:r>
          </a:p>
        </p:txBody>
      </p:sp>
      <p:sp>
        <p:nvSpPr>
          <p:cNvPr id="14" name="Rectangle: Rounded Corners 1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BCBE0C59-D4CF-4FED-0010-163E9BBC8F1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822" t="14909" r="293" b="4478"/>
          <a:stretch/>
        </p:blipFill>
        <p:spPr>
          <a:xfrm>
            <a:off x="1077329" y="1396816"/>
            <a:ext cx="10037340" cy="5239511"/>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87AAFF55-3443-1B29-B9F8-6D66216DCB94}"/>
                  </a:ext>
                </a:extLst>
              </p14:cNvPr>
              <p14:cNvContentPartPr/>
              <p14:nvPr/>
            </p14:nvContentPartPr>
            <p14:xfrm>
              <a:off x="3038445" y="2378805"/>
              <a:ext cx="465840" cy="12600"/>
            </p14:xfrm>
          </p:contentPart>
        </mc:Choice>
        <mc:Fallback xmlns="">
          <p:pic>
            <p:nvPicPr>
              <p:cNvPr id="13" name="Ink 12">
                <a:extLst>
                  <a:ext uri="{FF2B5EF4-FFF2-40B4-BE49-F238E27FC236}">
                    <a16:creationId xmlns:a16="http://schemas.microsoft.com/office/drawing/2014/main" id="{87AAFF55-3443-1B29-B9F8-6D66216DCB94}"/>
                  </a:ext>
                </a:extLst>
              </p:cNvPr>
              <p:cNvPicPr/>
              <p:nvPr/>
            </p:nvPicPr>
            <p:blipFill>
              <a:blip r:embed="rId4"/>
              <a:stretch>
                <a:fillRect/>
              </a:stretch>
            </p:blipFill>
            <p:spPr>
              <a:xfrm>
                <a:off x="2984487" y="2270805"/>
                <a:ext cx="573397"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432BDACE-FBBB-1EF6-8C58-580FF55A0F72}"/>
                  </a:ext>
                </a:extLst>
              </p14:cNvPr>
              <p14:cNvContentPartPr/>
              <p14:nvPr/>
            </p14:nvContentPartPr>
            <p14:xfrm>
              <a:off x="3038445" y="2552685"/>
              <a:ext cx="441000" cy="6120"/>
            </p14:xfrm>
          </p:contentPart>
        </mc:Choice>
        <mc:Fallback xmlns="">
          <p:pic>
            <p:nvPicPr>
              <p:cNvPr id="15" name="Ink 14">
                <a:extLst>
                  <a:ext uri="{FF2B5EF4-FFF2-40B4-BE49-F238E27FC236}">
                    <a16:creationId xmlns:a16="http://schemas.microsoft.com/office/drawing/2014/main" id="{432BDACE-FBBB-1EF6-8C58-580FF55A0F72}"/>
                  </a:ext>
                </a:extLst>
              </p:cNvPr>
              <p:cNvPicPr/>
              <p:nvPr/>
            </p:nvPicPr>
            <p:blipFill>
              <a:blip r:embed="rId6"/>
              <a:stretch>
                <a:fillRect/>
              </a:stretch>
            </p:blipFill>
            <p:spPr>
              <a:xfrm>
                <a:off x="2984445" y="2444685"/>
                <a:ext cx="5486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675ECFBF-B797-6E9F-8A7D-210DA9BC9A42}"/>
                  </a:ext>
                </a:extLst>
              </p14:cNvPr>
              <p14:cNvContentPartPr/>
              <p14:nvPr/>
            </p14:nvContentPartPr>
            <p14:xfrm>
              <a:off x="3724245" y="2371605"/>
              <a:ext cx="507960" cy="6120"/>
            </p14:xfrm>
          </p:contentPart>
        </mc:Choice>
        <mc:Fallback xmlns="">
          <p:pic>
            <p:nvPicPr>
              <p:cNvPr id="16" name="Ink 15">
                <a:extLst>
                  <a:ext uri="{FF2B5EF4-FFF2-40B4-BE49-F238E27FC236}">
                    <a16:creationId xmlns:a16="http://schemas.microsoft.com/office/drawing/2014/main" id="{675ECFBF-B797-6E9F-8A7D-210DA9BC9A42}"/>
                  </a:ext>
                </a:extLst>
              </p:cNvPr>
              <p:cNvPicPr/>
              <p:nvPr/>
            </p:nvPicPr>
            <p:blipFill>
              <a:blip r:embed="rId8"/>
              <a:stretch>
                <a:fillRect/>
              </a:stretch>
            </p:blipFill>
            <p:spPr>
              <a:xfrm>
                <a:off x="3670245" y="2263605"/>
                <a:ext cx="6156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AC9DDBF0-89B3-ED25-73CA-D8E715A82E97}"/>
                  </a:ext>
                </a:extLst>
              </p14:cNvPr>
              <p14:cNvContentPartPr/>
              <p14:nvPr/>
            </p14:nvContentPartPr>
            <p14:xfrm>
              <a:off x="3714525" y="2542965"/>
              <a:ext cx="513720" cy="10440"/>
            </p14:xfrm>
          </p:contentPart>
        </mc:Choice>
        <mc:Fallback xmlns="">
          <p:pic>
            <p:nvPicPr>
              <p:cNvPr id="17" name="Ink 16">
                <a:extLst>
                  <a:ext uri="{FF2B5EF4-FFF2-40B4-BE49-F238E27FC236}">
                    <a16:creationId xmlns:a16="http://schemas.microsoft.com/office/drawing/2014/main" id="{AC9DDBF0-89B3-ED25-73CA-D8E715A82E97}"/>
                  </a:ext>
                </a:extLst>
              </p:cNvPr>
              <p:cNvPicPr/>
              <p:nvPr/>
            </p:nvPicPr>
            <p:blipFill>
              <a:blip r:embed="rId10"/>
              <a:stretch>
                <a:fillRect/>
              </a:stretch>
            </p:blipFill>
            <p:spPr>
              <a:xfrm>
                <a:off x="3660525" y="2434965"/>
                <a:ext cx="621360" cy="226080"/>
              </a:xfrm>
              <a:prstGeom prst="rect">
                <a:avLst/>
              </a:prstGeom>
            </p:spPr>
          </p:pic>
        </mc:Fallback>
      </mc:AlternateContent>
    </p:spTree>
    <p:extLst>
      <p:ext uri="{BB962C8B-B14F-4D97-AF65-F5344CB8AC3E}">
        <p14:creationId xmlns:p14="http://schemas.microsoft.com/office/powerpoint/2010/main" val="4658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2" grpId="0"/>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4F7C91-9E9F-0E00-DC8A-E85EEA664101}"/>
              </a:ext>
            </a:extLst>
          </p:cNvPr>
          <p:cNvSpPr>
            <a:spLocks noGrp="1"/>
          </p:cNvSpPr>
          <p:nvPr>
            <p:ph idx="1"/>
          </p:nvPr>
        </p:nvSpPr>
        <p:spPr>
          <a:xfrm>
            <a:off x="838200" y="1817311"/>
            <a:ext cx="10515600" cy="4351338"/>
          </a:xfrm>
        </p:spPr>
        <p:txBody>
          <a:bodyPr>
            <a:normAutofit/>
          </a:bodyPr>
          <a:lstStyle/>
          <a:p>
            <a:pPr marL="0" indent="0">
              <a:buNone/>
            </a:pPr>
            <a:r>
              <a:rPr lang="en-US" sz="2000" b="1"/>
              <a:t>Increase the Brand Marketing all over the world</a:t>
            </a:r>
          </a:p>
          <a:p>
            <a:r>
              <a:rPr lang="en-US" sz="2000"/>
              <a:t>We can see from the geographical distribution that the Country with the most revenue is the United States. Increasing the marketing of products and brand will have a positive impact on the revenue</a:t>
            </a:r>
          </a:p>
          <a:p>
            <a:r>
              <a:rPr lang="en-US" sz="2000"/>
              <a:t>We recommend to offer lucrative promotions to potential customers by bringing in offers such as BOGO, Frequent Sales, Customer Loyalty Program, Coupon codes, etc.</a:t>
            </a:r>
          </a:p>
          <a:p>
            <a:r>
              <a:rPr lang="en-US" sz="2000"/>
              <a:t>We also realized that when comparing websites based on regions, </a:t>
            </a:r>
            <a:r>
              <a:rPr lang="en-US" sz="2000">
                <a:hlinkClick r:id="rId2"/>
              </a:rPr>
              <a:t>www.fableticsindia.com</a:t>
            </a:r>
            <a:r>
              <a:rPr lang="en-US" sz="2000"/>
              <a:t> was down. This affects the overall revenue coming from that region</a:t>
            </a:r>
          </a:p>
          <a:p>
            <a:r>
              <a:rPr lang="en-US" sz="2000"/>
              <a:t>The average session duration also takes a small hit in March 2023, we recommend to focus on redesigning the website in order to extend the session time.</a:t>
            </a:r>
          </a:p>
          <a:p>
            <a:r>
              <a:rPr lang="en-US" sz="2000" err="1"/>
              <a:t>Fabletics</a:t>
            </a:r>
            <a:r>
              <a:rPr lang="en-US" sz="2000"/>
              <a:t> seems to focus on Women apparel more than Men. Hence, it should consider expanding their apparel in the Men’s section by conducting an online survey to determine what the male customer thinks about.</a:t>
            </a:r>
          </a:p>
        </p:txBody>
      </p:sp>
      <p:sp>
        <p:nvSpPr>
          <p:cNvPr id="6" name="TextBox 5">
            <a:extLst>
              <a:ext uri="{FF2B5EF4-FFF2-40B4-BE49-F238E27FC236}">
                <a16:creationId xmlns:a16="http://schemas.microsoft.com/office/drawing/2014/main" id="{C867B927-DC65-5ECB-6B56-3392AA5AD1EC}"/>
              </a:ext>
            </a:extLst>
          </p:cNvPr>
          <p:cNvSpPr txBox="1"/>
          <p:nvPr/>
        </p:nvSpPr>
        <p:spPr>
          <a:xfrm>
            <a:off x="398689" y="495857"/>
            <a:ext cx="11657358" cy="646331"/>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u="none" strike="noStrike" kern="1200" cap="none" spc="0" normalizeH="0" baseline="0" noProof="0">
                <a:ln>
                  <a:noFill/>
                </a:ln>
                <a:effectLst/>
                <a:uLnTx/>
                <a:uFillTx/>
                <a:latin typeface="Aharoni"/>
                <a:cs typeface="Aharoni"/>
              </a:rPr>
              <a:t>Increase in Revenue based on Geographical Regions</a:t>
            </a:r>
            <a:endParaRPr lang="en-US" sz="3600" u="none" strike="noStrike" kern="1200" cap="none" spc="0" normalizeH="0" baseline="0" noProof="0">
              <a:ln>
                <a:noFill/>
              </a:ln>
              <a:effectLst/>
              <a:uLnTx/>
              <a:uFillTx/>
              <a:latin typeface="Aharoni"/>
              <a:cs typeface="Aharoni"/>
            </a:endParaRPr>
          </a:p>
        </p:txBody>
      </p:sp>
      <p:sp>
        <p:nvSpPr>
          <p:cNvPr id="8" name="Title 7">
            <a:extLst>
              <a:ext uri="{FF2B5EF4-FFF2-40B4-BE49-F238E27FC236}">
                <a16:creationId xmlns:a16="http://schemas.microsoft.com/office/drawing/2014/main" id="{7324CC8D-3B09-0739-2A0D-6A9A9C2AB3D1}"/>
              </a:ext>
            </a:extLst>
          </p:cNvPr>
          <p:cNvSpPr>
            <a:spLocks noGrp="1"/>
          </p:cNvSpPr>
          <p:nvPr>
            <p:ph type="title"/>
          </p:nvPr>
        </p:nvSpPr>
        <p:spPr>
          <a:xfrm>
            <a:off x="533400" y="1141690"/>
            <a:ext cx="2826203" cy="523221"/>
          </a:xfrm>
        </p:spPr>
        <p:txBody>
          <a:bodyPr>
            <a:normAutofit/>
          </a:bodyPr>
          <a:lstStyle/>
          <a:p>
            <a:r>
              <a:rPr lang="en-US" sz="2400" b="1">
                <a:solidFill>
                  <a:schemeClr val="accent1">
                    <a:lumMod val="50000"/>
                  </a:schemeClr>
                </a:solidFill>
                <a:effectLst>
                  <a:outerShdw blurRad="38100" dist="38100" dir="2700000" algn="tl">
                    <a:srgbClr val="000000">
                      <a:alpha val="43137"/>
                    </a:srgbClr>
                  </a:outerShdw>
                </a:effectLst>
              </a:rPr>
              <a:t>Recommendations</a:t>
            </a:r>
          </a:p>
        </p:txBody>
      </p:sp>
    </p:spTree>
    <p:extLst>
      <p:ext uri="{BB962C8B-B14F-4D97-AF65-F5344CB8AC3E}">
        <p14:creationId xmlns:p14="http://schemas.microsoft.com/office/powerpoint/2010/main" val="214755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4">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16">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100E93-2211-8D50-A987-79BAD081F49F}"/>
              </a:ext>
            </a:extLst>
          </p:cNvPr>
          <p:cNvSpPr>
            <a:spLocks noGrp="1"/>
          </p:cNvSpPr>
          <p:nvPr>
            <p:ph type="title"/>
          </p:nvPr>
        </p:nvSpPr>
        <p:spPr>
          <a:xfrm>
            <a:off x="1115568" y="509521"/>
            <a:ext cx="10232136" cy="1014984"/>
          </a:xfrm>
        </p:spPr>
        <p:txBody>
          <a:bodyPr>
            <a:normAutofit/>
          </a:bodyPr>
          <a:lstStyle/>
          <a:p>
            <a:r>
              <a:rPr lang="en-US" sz="4000" b="1">
                <a:latin typeface="Aharoni"/>
                <a:cs typeface="Calibri Light"/>
              </a:rPr>
              <a:t>About</a:t>
            </a:r>
            <a:endParaRPr lang="en-US" sz="4000"/>
          </a:p>
        </p:txBody>
      </p:sp>
      <p:sp>
        <p:nvSpPr>
          <p:cNvPr id="27" name="Rectangle 18">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C8ED225-4E62-FAB1-DFD2-DDE80C1531A1}"/>
              </a:ext>
            </a:extLst>
          </p:cNvPr>
          <p:cNvSpPr>
            <a:spLocks noGrp="1"/>
          </p:cNvSpPr>
          <p:nvPr>
            <p:ph idx="1"/>
          </p:nvPr>
        </p:nvSpPr>
        <p:spPr>
          <a:xfrm>
            <a:off x="887075" y="1774924"/>
            <a:ext cx="4876068" cy="4232684"/>
          </a:xfrm>
        </p:spPr>
        <p:txBody>
          <a:bodyPr vert="horz" lIns="91440" tIns="45720" rIns="91440" bIns="45720" rtlCol="0" anchor="t">
            <a:noAutofit/>
          </a:bodyPr>
          <a:lstStyle/>
          <a:p>
            <a:pPr marL="160020" indent="-160020" defTabSz="640080">
              <a:spcBef>
                <a:spcPts val="700"/>
              </a:spcBef>
            </a:pPr>
            <a:r>
              <a:rPr lang="en-US" sz="1600" b="1" kern="1200">
                <a:latin typeface="+mn-lt"/>
                <a:ea typeface="+mn-lt"/>
                <a:cs typeface="+mn-lt"/>
              </a:rPr>
              <a:t>About </a:t>
            </a:r>
            <a:r>
              <a:rPr lang="en-US" sz="1600" b="1" kern="1200" err="1">
                <a:latin typeface="+mn-lt"/>
                <a:ea typeface="+mn-lt"/>
                <a:cs typeface="+mn-lt"/>
              </a:rPr>
              <a:t>Fabletics</a:t>
            </a:r>
            <a:r>
              <a:rPr lang="en-US" sz="1600" b="1" kern="1200">
                <a:latin typeface="+mn-lt"/>
                <a:ea typeface="+mn-lt"/>
                <a:cs typeface="+mn-lt"/>
              </a:rPr>
              <a:t>:</a:t>
            </a:r>
          </a:p>
          <a:p>
            <a:pPr marL="160020" indent="-160020" defTabSz="640080">
              <a:spcBef>
                <a:spcPts val="700"/>
              </a:spcBef>
              <a:buFont typeface="Calibri" panose="020B0604020202020204" pitchFamily="34" charset="0"/>
              <a:buChar char="-"/>
            </a:pPr>
            <a:r>
              <a:rPr lang="en-US" sz="1600" kern="1200" err="1">
                <a:latin typeface="+mn-lt"/>
                <a:ea typeface="+mn-lt"/>
                <a:cs typeface="+mn-lt"/>
              </a:rPr>
              <a:t>Fabletics</a:t>
            </a:r>
            <a:r>
              <a:rPr lang="en-US" sz="1600" kern="1200">
                <a:latin typeface="+mn-lt"/>
                <a:ea typeface="+mn-lt"/>
                <a:cs typeface="+mn-lt"/>
              </a:rPr>
              <a:t> is a global activewear brand operated on a membership model where its VIP members get access to exclusive deals, discounts and new merchandise.</a:t>
            </a:r>
          </a:p>
          <a:p>
            <a:pPr marL="160020" indent="-160020" defTabSz="640080">
              <a:spcBef>
                <a:spcPts val="700"/>
              </a:spcBef>
              <a:buFont typeface="Calibri" panose="020B0604020202020204" pitchFamily="34" charset="0"/>
              <a:buChar char="-"/>
            </a:pPr>
            <a:r>
              <a:rPr lang="en-US" sz="1600" kern="1200">
                <a:latin typeface="+mn-lt"/>
                <a:ea typeface="+mn-lt"/>
                <a:cs typeface="+mn-lt"/>
              </a:rPr>
              <a:t>The company is known for its unique e-commerce store that serves over 2 million members, although it does have 85 brick-and-mortar outlets.</a:t>
            </a:r>
          </a:p>
          <a:p>
            <a:pPr marL="160020" indent="-160020" defTabSz="640080">
              <a:spcBef>
                <a:spcPts val="700"/>
              </a:spcBef>
              <a:buFont typeface="Calibri" panose="020B0604020202020204" pitchFamily="34" charset="0"/>
              <a:buChar char="-"/>
            </a:pPr>
            <a:r>
              <a:rPr lang="en-US" sz="1600" kern="1200">
                <a:latin typeface="+mn-lt"/>
                <a:ea typeface="+mn-lt"/>
                <a:cs typeface="+mn-lt"/>
              </a:rPr>
              <a:t>In Mar '22, </a:t>
            </a:r>
            <a:r>
              <a:rPr lang="en-US" sz="1600" kern="1200" err="1">
                <a:latin typeface="+mn-lt"/>
                <a:ea typeface="+mn-lt"/>
                <a:cs typeface="+mn-lt"/>
              </a:rPr>
              <a:t>Fabletics</a:t>
            </a:r>
            <a:r>
              <a:rPr lang="en-US" sz="1600" kern="1200">
                <a:latin typeface="+mn-lt"/>
                <a:ea typeface="+mn-lt"/>
                <a:cs typeface="+mn-lt"/>
              </a:rPr>
              <a:t> launched </a:t>
            </a:r>
            <a:r>
              <a:rPr lang="en-US" sz="1600">
                <a:ea typeface="+mn-lt"/>
                <a:cs typeface="+mn-lt"/>
              </a:rPr>
              <a:t>its all-inclusive</a:t>
            </a:r>
            <a:r>
              <a:rPr lang="en-US" sz="1600" kern="1200">
                <a:latin typeface="+mn-lt"/>
                <a:ea typeface="+mn-lt"/>
                <a:cs typeface="+mn-lt"/>
              </a:rPr>
              <a:t> shapewear brand, </a:t>
            </a:r>
            <a:r>
              <a:rPr lang="en-US" sz="1600" kern="1200" err="1">
                <a:latin typeface="+mn-lt"/>
                <a:ea typeface="+mn-lt"/>
                <a:cs typeface="+mn-lt"/>
              </a:rPr>
              <a:t>Yitty</a:t>
            </a:r>
            <a:r>
              <a:rPr lang="en-US" sz="1600" kern="1200">
                <a:latin typeface="+mn-lt"/>
                <a:ea typeface="+mn-lt"/>
                <a:cs typeface="+mn-lt"/>
              </a:rPr>
              <a:t>, in collaboration with singer, Lizzo.</a:t>
            </a:r>
          </a:p>
          <a:p>
            <a:pPr marL="0" indent="0" defTabSz="640080">
              <a:spcBef>
                <a:spcPts val="700"/>
              </a:spcBef>
              <a:buNone/>
            </a:pPr>
            <a:endParaRPr lang="en-US" sz="1600" kern="1200">
              <a:solidFill>
                <a:schemeClr val="tx1"/>
              </a:solidFill>
              <a:latin typeface="+mn-lt"/>
              <a:ea typeface="+mn-lt"/>
              <a:cs typeface="+mn-lt"/>
            </a:endParaRPr>
          </a:p>
          <a:p>
            <a:pPr marL="160020" indent="-160020" defTabSz="640080">
              <a:spcBef>
                <a:spcPts val="700"/>
              </a:spcBef>
            </a:pPr>
            <a:r>
              <a:rPr lang="en-US" sz="1600" b="1" kern="1200">
                <a:latin typeface="+mn-lt"/>
                <a:ea typeface="+mn-lt"/>
                <a:cs typeface="+mn-lt"/>
              </a:rPr>
              <a:t>Mission:</a:t>
            </a:r>
          </a:p>
          <a:p>
            <a:pPr marL="0" indent="0" defTabSz="640080">
              <a:spcBef>
                <a:spcPts val="700"/>
              </a:spcBef>
              <a:buNone/>
            </a:pPr>
            <a:r>
              <a:rPr lang="en-US" sz="1600" kern="1200">
                <a:latin typeface="+mn-lt"/>
                <a:ea typeface="+mn-lt"/>
                <a:cs typeface="+mn-lt"/>
              </a:rPr>
              <a:t>To create the world’s most fashionable, high-performance active lifestyle products for everyone and everybody - at an accessible price.</a:t>
            </a:r>
          </a:p>
          <a:p>
            <a:pPr marL="0" indent="0" defTabSz="640080">
              <a:spcBef>
                <a:spcPts val="700"/>
              </a:spcBef>
              <a:buNone/>
            </a:pPr>
            <a:endParaRPr lang="en-US" sz="1600" kern="1200">
              <a:solidFill>
                <a:schemeClr val="tx1"/>
              </a:solidFill>
              <a:latin typeface="+mn-lt"/>
              <a:ea typeface="+mn-lt"/>
              <a:cs typeface="+mn-lt"/>
            </a:endParaRPr>
          </a:p>
          <a:p>
            <a:pPr marL="0" indent="0" defTabSz="640080">
              <a:spcBef>
                <a:spcPts val="700"/>
              </a:spcBef>
              <a:buNone/>
            </a:pPr>
            <a:endParaRPr lang="en-US" sz="1600" kern="1200">
              <a:solidFill>
                <a:schemeClr val="tx1"/>
              </a:solidFill>
              <a:latin typeface="+mn-lt"/>
              <a:ea typeface="+mn-lt"/>
              <a:cs typeface="+mn-lt"/>
            </a:endParaRPr>
          </a:p>
          <a:p>
            <a:pPr marL="0" indent="0" defTabSz="640080">
              <a:spcBef>
                <a:spcPts val="700"/>
              </a:spcBef>
              <a:buNone/>
            </a:pPr>
            <a:endParaRPr lang="en-US" sz="1600" kern="1200">
              <a:solidFill>
                <a:schemeClr val="tx1"/>
              </a:solidFill>
              <a:latin typeface="+mn-lt"/>
              <a:ea typeface="+mn-lt"/>
              <a:cs typeface="+mn-lt"/>
            </a:endParaRPr>
          </a:p>
          <a:p>
            <a:endParaRPr lang="en-US" sz="1600">
              <a:ea typeface="+mn-lt"/>
              <a:cs typeface="+mn-lt"/>
            </a:endParaRPr>
          </a:p>
        </p:txBody>
      </p:sp>
      <p:sp>
        <p:nvSpPr>
          <p:cNvPr id="6" name="TextBox 5">
            <a:extLst>
              <a:ext uri="{FF2B5EF4-FFF2-40B4-BE49-F238E27FC236}">
                <a16:creationId xmlns:a16="http://schemas.microsoft.com/office/drawing/2014/main" id="{1DA113BD-F504-F9EE-33A8-8EDE273316B5}"/>
              </a:ext>
            </a:extLst>
          </p:cNvPr>
          <p:cNvSpPr txBox="1"/>
          <p:nvPr/>
        </p:nvSpPr>
        <p:spPr>
          <a:xfrm>
            <a:off x="6671177" y="4154489"/>
            <a:ext cx="3968247" cy="18004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40080">
              <a:spcAft>
                <a:spcPts val="600"/>
              </a:spcAft>
              <a:buChar char="•"/>
            </a:pPr>
            <a:r>
              <a:rPr lang="en-US" sz="1600" b="1" kern="1200">
                <a:solidFill>
                  <a:schemeClr val="tx1"/>
                </a:solidFill>
                <a:latin typeface="+mn-lt"/>
                <a:ea typeface="+mn-ea"/>
                <a:cs typeface="Arial"/>
              </a:rPr>
              <a:t>Vision:</a:t>
            </a:r>
            <a:r>
              <a:rPr lang="en-US" sz="1600" kern="1200">
                <a:solidFill>
                  <a:schemeClr val="tx1"/>
                </a:solidFill>
                <a:latin typeface="+mn-lt"/>
                <a:ea typeface="+mn-ea"/>
                <a:cs typeface="Arial"/>
              </a:rPr>
              <a:t>​</a:t>
            </a:r>
          </a:p>
          <a:p>
            <a:pPr defTabSz="640080">
              <a:spcAft>
                <a:spcPts val="600"/>
              </a:spcAft>
            </a:pPr>
            <a:r>
              <a:rPr lang="en-US" sz="1600" kern="1200">
                <a:solidFill>
                  <a:schemeClr val="tx1"/>
                </a:solidFill>
                <a:latin typeface="+mn-lt"/>
                <a:ea typeface="+mn-ea"/>
                <a:cs typeface="Arial"/>
              </a:rPr>
              <a:t>Inclusivity inspires everything </a:t>
            </a:r>
            <a:r>
              <a:rPr lang="en-US" sz="1600" kern="1200" err="1">
                <a:solidFill>
                  <a:schemeClr val="tx1"/>
                </a:solidFill>
                <a:latin typeface="+mn-lt"/>
                <a:ea typeface="+mn-ea"/>
                <a:cs typeface="Arial"/>
              </a:rPr>
              <a:t>Fabletics</a:t>
            </a:r>
            <a:r>
              <a:rPr lang="en-US" sz="1600" kern="1200">
                <a:solidFill>
                  <a:schemeClr val="tx1"/>
                </a:solidFill>
                <a:latin typeface="+mn-lt"/>
                <a:ea typeface="+mn-ea"/>
                <a:cs typeface="Arial"/>
              </a:rPr>
              <a:t> does.</a:t>
            </a:r>
          </a:p>
          <a:p>
            <a:pPr defTabSz="640080">
              <a:spcAft>
                <a:spcPts val="600"/>
              </a:spcAft>
            </a:pPr>
            <a:r>
              <a:rPr lang="en-US" sz="1600" kern="1200">
                <a:solidFill>
                  <a:schemeClr val="tx1"/>
                </a:solidFill>
                <a:latin typeface="+mn-lt"/>
                <a:ea typeface="+mn-ea"/>
                <a:cs typeface="Arial"/>
              </a:rPr>
              <a:t>At </a:t>
            </a:r>
            <a:r>
              <a:rPr lang="en-US" sz="1600" kern="1200" err="1">
                <a:solidFill>
                  <a:schemeClr val="tx1"/>
                </a:solidFill>
                <a:latin typeface="+mn-lt"/>
                <a:ea typeface="+mn-ea"/>
                <a:cs typeface="Arial"/>
              </a:rPr>
              <a:t>Fabletics</a:t>
            </a:r>
            <a:r>
              <a:rPr lang="en-US" sz="1600" kern="1200">
                <a:solidFill>
                  <a:schemeClr val="tx1"/>
                </a:solidFill>
                <a:latin typeface="+mn-lt"/>
                <a:ea typeface="+mn-ea"/>
                <a:cs typeface="Arial"/>
              </a:rPr>
              <a:t>, everyone and every body type is welcome. </a:t>
            </a:r>
          </a:p>
          <a:p>
            <a:pPr defTabSz="640080">
              <a:spcAft>
                <a:spcPts val="600"/>
              </a:spcAft>
            </a:pPr>
            <a:r>
              <a:rPr lang="en-US" sz="1600" kern="1200">
                <a:solidFill>
                  <a:schemeClr val="tx1"/>
                </a:solidFill>
                <a:latin typeface="+mn-lt"/>
                <a:ea typeface="+mn-ea"/>
                <a:cs typeface="Arial"/>
              </a:rPr>
              <a:t>They position </a:t>
            </a:r>
            <a:r>
              <a:rPr lang="en-US" sz="1600" kern="1200" err="1">
                <a:solidFill>
                  <a:schemeClr val="tx1"/>
                </a:solidFill>
                <a:latin typeface="+mn-lt"/>
                <a:ea typeface="+mn-ea"/>
                <a:cs typeface="Arial"/>
              </a:rPr>
              <a:t>Fabletics</a:t>
            </a:r>
            <a:r>
              <a:rPr lang="en-US" sz="1600" kern="1200">
                <a:solidFill>
                  <a:schemeClr val="tx1"/>
                </a:solidFill>
                <a:latin typeface="+mn-lt"/>
                <a:ea typeface="+mn-ea"/>
                <a:cs typeface="Arial"/>
              </a:rPr>
              <a:t> as more than activewear, it's Active Life Wear.</a:t>
            </a:r>
            <a:endParaRPr lang="en-US" sz="1600"/>
          </a:p>
        </p:txBody>
      </p:sp>
      <p:pic>
        <p:nvPicPr>
          <p:cNvPr id="8" name="Picture 7" descr="Text, logo&#10;&#10;Description automatically generated">
            <a:extLst>
              <a:ext uri="{FF2B5EF4-FFF2-40B4-BE49-F238E27FC236}">
                <a16:creationId xmlns:a16="http://schemas.microsoft.com/office/drawing/2014/main" id="{AD364D21-8C1A-5B9B-12B1-B2931F2C496E}"/>
              </a:ext>
            </a:extLst>
          </p:cNvPr>
          <p:cNvPicPr>
            <a:picLocks noChangeAspect="1"/>
          </p:cNvPicPr>
          <p:nvPr/>
        </p:nvPicPr>
        <p:blipFill>
          <a:blip r:embed="rId3"/>
          <a:stretch>
            <a:fillRect/>
          </a:stretch>
        </p:blipFill>
        <p:spPr>
          <a:xfrm>
            <a:off x="2899353" y="171124"/>
            <a:ext cx="2865394" cy="1603671"/>
          </a:xfrm>
          <a:prstGeom prst="rect">
            <a:avLst/>
          </a:prstGeom>
        </p:spPr>
      </p:pic>
      <p:pic>
        <p:nvPicPr>
          <p:cNvPr id="10" name="Picture 10" descr="Gym weightlifting equipment">
            <a:extLst>
              <a:ext uri="{FF2B5EF4-FFF2-40B4-BE49-F238E27FC236}">
                <a16:creationId xmlns:a16="http://schemas.microsoft.com/office/drawing/2014/main" id="{3F6685D1-06AA-22CA-C41A-0B695BE292FD}"/>
              </a:ext>
            </a:extLst>
          </p:cNvPr>
          <p:cNvPicPr>
            <a:picLocks noChangeAspect="1"/>
          </p:cNvPicPr>
          <p:nvPr/>
        </p:nvPicPr>
        <p:blipFill>
          <a:blip r:embed="rId4"/>
          <a:stretch>
            <a:fillRect/>
          </a:stretch>
        </p:blipFill>
        <p:spPr>
          <a:xfrm>
            <a:off x="6668866" y="562288"/>
            <a:ext cx="5048845" cy="3405178"/>
          </a:xfrm>
          <a:prstGeom prst="rect">
            <a:avLst/>
          </a:prstGeom>
        </p:spPr>
      </p:pic>
    </p:spTree>
    <p:extLst>
      <p:ext uri="{BB962C8B-B14F-4D97-AF65-F5344CB8AC3E}">
        <p14:creationId xmlns:p14="http://schemas.microsoft.com/office/powerpoint/2010/main" val="306681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DA34B2-16CD-FDCC-0151-894121835D8C}"/>
              </a:ext>
            </a:extLst>
          </p:cNvPr>
          <p:cNvSpPr>
            <a:spLocks noGrp="1"/>
          </p:cNvSpPr>
          <p:nvPr>
            <p:ph idx="1"/>
          </p:nvPr>
        </p:nvSpPr>
        <p:spPr>
          <a:xfrm>
            <a:off x="793378" y="422239"/>
            <a:ext cx="10488033" cy="6013523"/>
          </a:xfrm>
        </p:spPr>
        <p:txBody>
          <a:bodyPr vert="horz" lIns="91440" tIns="45720" rIns="91440" bIns="45720" rtlCol="0" anchor="t">
            <a:normAutofit/>
          </a:bodyPr>
          <a:lstStyle/>
          <a:p>
            <a:pPr marL="0" indent="0">
              <a:lnSpc>
                <a:spcPct val="110000"/>
              </a:lnSpc>
              <a:spcBef>
                <a:spcPts val="200"/>
              </a:spcBef>
              <a:buNone/>
            </a:pPr>
            <a:r>
              <a:rPr lang="en-US" sz="4000" b="1">
                <a:solidFill>
                  <a:schemeClr val="accent2"/>
                </a:solidFill>
                <a:latin typeface="Aharoni" panose="02010803020104030203" pitchFamily="2" charset="-79"/>
                <a:cs typeface="Aharoni" panose="02010803020104030203" pitchFamily="2" charset="-79"/>
              </a:rPr>
              <a:t>Citations</a:t>
            </a:r>
          </a:p>
          <a:p>
            <a:pPr marL="0" indent="0">
              <a:lnSpc>
                <a:spcPct val="110000"/>
              </a:lnSpc>
              <a:spcBef>
                <a:spcPts val="200"/>
              </a:spcBef>
              <a:buNone/>
            </a:pPr>
            <a:endParaRPr lang="en-US" sz="2000" b="1">
              <a:solidFill>
                <a:schemeClr val="bg2"/>
              </a:solidFill>
              <a:cs typeface="Calibri Light"/>
            </a:endParaRPr>
          </a:p>
          <a:p>
            <a:pPr marL="0" indent="0">
              <a:buNone/>
            </a:pPr>
            <a:endParaRPr lang="en-US" sz="2400" b="1">
              <a:cs typeface="Calibri Light"/>
            </a:endParaRPr>
          </a:p>
          <a:p>
            <a:pPr marL="457200" lvl="1" indent="0">
              <a:buNone/>
            </a:pPr>
            <a:r>
              <a:rPr lang="en-US" sz="2000">
                <a:cs typeface="Calibri Light"/>
              </a:rPr>
              <a:t>	</a:t>
            </a:r>
          </a:p>
          <a:p>
            <a:pPr marL="0" indent="0">
              <a:lnSpc>
                <a:spcPct val="110000"/>
              </a:lnSpc>
              <a:spcBef>
                <a:spcPts val="200"/>
              </a:spcBef>
              <a:buNone/>
            </a:pPr>
            <a:endParaRPr lang="en-US" sz="2000" b="1">
              <a:solidFill>
                <a:schemeClr val="tx1"/>
              </a:solidFill>
              <a:cs typeface="Calibri Light"/>
            </a:endParaRPr>
          </a:p>
          <a:p>
            <a:pPr marL="0" indent="0">
              <a:lnSpc>
                <a:spcPct val="110000"/>
              </a:lnSpc>
              <a:spcBef>
                <a:spcPts val="0"/>
              </a:spcBef>
              <a:buNone/>
            </a:pPr>
            <a:endParaRPr lang="en-US">
              <a:solidFill>
                <a:schemeClr val="tx1"/>
              </a:solidFill>
            </a:endParaRPr>
          </a:p>
          <a:p>
            <a:pPr marL="0" indent="0">
              <a:lnSpc>
                <a:spcPct val="110000"/>
              </a:lnSpc>
              <a:spcBef>
                <a:spcPts val="0"/>
              </a:spcBef>
              <a:buNone/>
            </a:pPr>
            <a:endParaRPr lang="en-US" sz="2000" b="1">
              <a:solidFill>
                <a:schemeClr val="bg2"/>
              </a:solidFill>
              <a:cs typeface="Calibri Light"/>
            </a:endParaRPr>
          </a:p>
          <a:p>
            <a:pPr marL="0" indent="0">
              <a:lnSpc>
                <a:spcPct val="110000"/>
              </a:lnSpc>
              <a:spcBef>
                <a:spcPts val="0"/>
              </a:spcBef>
              <a:buNone/>
            </a:pPr>
            <a:endParaRPr lang="en-US" b="1">
              <a:solidFill>
                <a:schemeClr val="bg2"/>
              </a:solidFill>
              <a:cs typeface="Calibri Light"/>
            </a:endParaRPr>
          </a:p>
          <a:p>
            <a:pPr marL="0" indent="0">
              <a:spcBef>
                <a:spcPts val="0"/>
              </a:spcBef>
              <a:buNone/>
            </a:pPr>
            <a:endParaRPr lang="en-US">
              <a:solidFill>
                <a:schemeClr val="tx1"/>
              </a:solidFill>
            </a:endParaRPr>
          </a:p>
        </p:txBody>
      </p:sp>
      <p:sp>
        <p:nvSpPr>
          <p:cNvPr id="2" name="TextBox 1">
            <a:extLst>
              <a:ext uri="{FF2B5EF4-FFF2-40B4-BE49-F238E27FC236}">
                <a16:creationId xmlns:a16="http://schemas.microsoft.com/office/drawing/2014/main" id="{3D41EBAF-8ACA-CC80-9565-B5D5DAA73A2B}"/>
              </a:ext>
            </a:extLst>
          </p:cNvPr>
          <p:cNvSpPr txBox="1"/>
          <p:nvPr/>
        </p:nvSpPr>
        <p:spPr>
          <a:xfrm>
            <a:off x="987136" y="1465118"/>
            <a:ext cx="7658100" cy="1477328"/>
          </a:xfrm>
          <a:prstGeom prst="rect">
            <a:avLst/>
          </a:prstGeom>
          <a:noFill/>
        </p:spPr>
        <p:txBody>
          <a:bodyPr wrap="square" rtlCol="0">
            <a:spAutoFit/>
          </a:bodyPr>
          <a:lstStyle/>
          <a:p>
            <a:pPr marL="285750" indent="-285750">
              <a:buFont typeface="Arial" panose="020B0604020202020204" pitchFamily="34" charset="0"/>
              <a:buChar char="•"/>
            </a:pPr>
            <a:r>
              <a:rPr lang="en-US">
                <a:hlinkClick r:id="rId2"/>
              </a:rPr>
              <a:t>https://www.fabletics.com/about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hlinkClick r:id="rId3"/>
              </a:rPr>
              <a:t>https://www.fabletics.com/sustainability</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hlinkClick r:id="rId4"/>
              </a:rPr>
              <a:t>https://www.fabletics.com/mens/our-story</a:t>
            </a:r>
            <a:endParaRPr lang="en-US"/>
          </a:p>
        </p:txBody>
      </p:sp>
      <p:pic>
        <p:nvPicPr>
          <p:cNvPr id="4" name="Picture 3">
            <a:extLst>
              <a:ext uri="{FF2B5EF4-FFF2-40B4-BE49-F238E27FC236}">
                <a16:creationId xmlns:a16="http://schemas.microsoft.com/office/drawing/2014/main" id="{0436C1F0-2148-3F3D-10C2-8BAD20E2C4FB}"/>
              </a:ext>
            </a:extLst>
          </p:cNvPr>
          <p:cNvPicPr>
            <a:picLocks noChangeAspect="1"/>
          </p:cNvPicPr>
          <p:nvPr/>
        </p:nvPicPr>
        <p:blipFill rotWithShape="1">
          <a:blip r:embed="rId5"/>
          <a:srcRect l="1" t="25269" r="1702" b="21807"/>
          <a:stretch/>
        </p:blipFill>
        <p:spPr>
          <a:xfrm>
            <a:off x="6459952" y="3915555"/>
            <a:ext cx="5598698" cy="1580297"/>
          </a:xfrm>
          <a:prstGeom prst="rect">
            <a:avLst/>
          </a:prstGeom>
        </p:spPr>
      </p:pic>
    </p:spTree>
    <p:extLst>
      <p:ext uri="{BB962C8B-B14F-4D97-AF65-F5344CB8AC3E}">
        <p14:creationId xmlns:p14="http://schemas.microsoft.com/office/powerpoint/2010/main" val="327895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100E93-2211-8D50-A987-79BAD081F49F}"/>
              </a:ext>
            </a:extLst>
          </p:cNvPr>
          <p:cNvSpPr>
            <a:spLocks noGrp="1"/>
          </p:cNvSpPr>
          <p:nvPr>
            <p:ph type="title"/>
          </p:nvPr>
        </p:nvSpPr>
        <p:spPr>
          <a:xfrm>
            <a:off x="841247" y="978619"/>
            <a:ext cx="3410712" cy="1106424"/>
          </a:xfrm>
        </p:spPr>
        <p:txBody>
          <a:bodyPr>
            <a:noAutofit/>
          </a:bodyPr>
          <a:lstStyle/>
          <a:p>
            <a:r>
              <a:rPr lang="en-US" sz="4000" b="1">
                <a:latin typeface="Aharoni"/>
                <a:cs typeface="Calibri Light"/>
              </a:rPr>
              <a:t>Business Objectives</a:t>
            </a:r>
            <a:endParaRPr lang="en-US" sz="4000" b="1">
              <a:latin typeface="Aharoni"/>
              <a:cs typeface="Aharoni"/>
            </a:endParaRPr>
          </a:p>
        </p:txBody>
      </p:sp>
      <p:sp>
        <p:nvSpPr>
          <p:cNvPr id="20" name="Rectangle 19">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C8ED225-4E62-FAB1-DFD2-DDE80C1531A1}"/>
              </a:ext>
            </a:extLst>
          </p:cNvPr>
          <p:cNvSpPr>
            <a:spLocks noGrp="1"/>
          </p:cNvSpPr>
          <p:nvPr>
            <p:ph idx="1"/>
          </p:nvPr>
        </p:nvSpPr>
        <p:spPr>
          <a:xfrm>
            <a:off x="841248" y="2252870"/>
            <a:ext cx="3412219" cy="3560251"/>
          </a:xfrm>
        </p:spPr>
        <p:txBody>
          <a:bodyPr vert="horz" lIns="91440" tIns="45720" rIns="91440" bIns="45720" rtlCol="0" anchor="t">
            <a:normAutofit/>
          </a:bodyPr>
          <a:lstStyle/>
          <a:p>
            <a:r>
              <a:rPr lang="en-US" sz="2000" b="1">
                <a:cs typeface="Calibri"/>
              </a:rPr>
              <a:t>Revenue Growth:  </a:t>
            </a:r>
            <a:endParaRPr lang="en-US" sz="2000" b="1">
              <a:ea typeface="Calibri"/>
              <a:cs typeface="Calibri"/>
            </a:endParaRPr>
          </a:p>
          <a:p>
            <a:pPr lvl="1">
              <a:buFont typeface="Calibri" panose="020B0604020202020204" pitchFamily="34" charset="0"/>
              <a:buChar char="-"/>
            </a:pPr>
            <a:r>
              <a:rPr lang="en-US" sz="1700">
                <a:cs typeface="Calibri"/>
              </a:rPr>
              <a:t>Grow the revenue for </a:t>
            </a:r>
            <a:r>
              <a:rPr lang="en-US" sz="1700" err="1">
                <a:cs typeface="Calibri"/>
              </a:rPr>
              <a:t>Yitty</a:t>
            </a:r>
            <a:r>
              <a:rPr lang="en-US" sz="1700">
                <a:cs typeface="Calibri"/>
              </a:rPr>
              <a:t> X3 by 2028.</a:t>
            </a:r>
            <a:endParaRPr lang="en-US" sz="1700">
              <a:ea typeface="Calibri"/>
              <a:cs typeface="Calibri"/>
            </a:endParaRPr>
          </a:p>
          <a:p>
            <a:r>
              <a:rPr lang="en-US" sz="2000" b="1">
                <a:cs typeface="Calibri"/>
              </a:rPr>
              <a:t>Improved User Experience:</a:t>
            </a:r>
            <a:endParaRPr lang="en-US" sz="2000" b="1">
              <a:ea typeface="Calibri"/>
              <a:cs typeface="Calibri"/>
            </a:endParaRPr>
          </a:p>
          <a:p>
            <a:pPr lvl="1">
              <a:buFont typeface="Calibri" panose="020B0604020202020204" pitchFamily="34" charset="0"/>
              <a:buChar char="-"/>
            </a:pPr>
            <a:r>
              <a:rPr lang="en-US" sz="1700">
                <a:cs typeface="Calibri"/>
              </a:rPr>
              <a:t>Increase the average time spent on site X2 by 2028.</a:t>
            </a:r>
            <a:endParaRPr lang="en-US" sz="1700">
              <a:ea typeface="Calibri"/>
              <a:cs typeface="Calibri"/>
            </a:endParaRPr>
          </a:p>
          <a:p>
            <a:r>
              <a:rPr lang="en-US" sz="2000" b="1">
                <a:cs typeface="Calibri"/>
              </a:rPr>
              <a:t>Expand </a:t>
            </a:r>
            <a:r>
              <a:rPr lang="en-US" sz="2000" b="1" err="1">
                <a:cs typeface="Calibri"/>
              </a:rPr>
              <a:t>Fabletics</a:t>
            </a:r>
            <a:r>
              <a:rPr lang="en-US" sz="2000" b="1">
                <a:cs typeface="Calibri"/>
              </a:rPr>
              <a:t> global revenue:</a:t>
            </a:r>
            <a:endParaRPr lang="en-US" sz="2000" b="1">
              <a:ea typeface="Calibri"/>
              <a:cs typeface="Calibri"/>
            </a:endParaRPr>
          </a:p>
          <a:p>
            <a:pPr marL="457200" lvl="1" indent="0">
              <a:buNone/>
            </a:pPr>
            <a:r>
              <a:rPr lang="en-US" sz="1700">
                <a:cs typeface="Calibri"/>
              </a:rPr>
              <a:t>- Increase the international revenue X5 by 2028.</a:t>
            </a:r>
            <a:endParaRPr lang="en-US" sz="1700">
              <a:ea typeface="Calibri"/>
              <a:cs typeface="Calibri"/>
            </a:endParaRPr>
          </a:p>
          <a:p>
            <a:pPr marL="0" indent="0">
              <a:buNone/>
            </a:pPr>
            <a:endParaRPr lang="en-US" sz="1700">
              <a:cs typeface="Calibri"/>
            </a:endParaRPr>
          </a:p>
          <a:p>
            <a:endParaRPr lang="en-US" sz="1700">
              <a:cs typeface="Calibri"/>
            </a:endParaRPr>
          </a:p>
        </p:txBody>
      </p:sp>
      <p:graphicFrame>
        <p:nvGraphicFramePr>
          <p:cNvPr id="4" name="Table 4">
            <a:extLst>
              <a:ext uri="{FF2B5EF4-FFF2-40B4-BE49-F238E27FC236}">
                <a16:creationId xmlns:a16="http://schemas.microsoft.com/office/drawing/2014/main" id="{6806DA1E-4CB4-4324-E3A3-FB5C4685B3AA}"/>
              </a:ext>
            </a:extLst>
          </p:cNvPr>
          <p:cNvGraphicFramePr>
            <a:graphicFrameLocks noGrp="1"/>
          </p:cNvGraphicFramePr>
          <p:nvPr>
            <p:extLst>
              <p:ext uri="{D42A27DB-BD31-4B8C-83A1-F6EECF244321}">
                <p14:modId xmlns:p14="http://schemas.microsoft.com/office/powerpoint/2010/main" val="121886312"/>
              </p:ext>
            </p:extLst>
          </p:nvPr>
        </p:nvGraphicFramePr>
        <p:xfrm>
          <a:off x="5110842" y="1872342"/>
          <a:ext cx="6798335" cy="2841190"/>
        </p:xfrm>
        <a:graphic>
          <a:graphicData uri="http://schemas.openxmlformats.org/drawingml/2006/table">
            <a:tbl>
              <a:tblPr firstRow="1" bandRow="1">
                <a:tableStyleId>{21E4AEA4-8DFA-4A89-87EB-49C32662AFE0}</a:tableStyleId>
              </a:tblPr>
              <a:tblGrid>
                <a:gridCol w="1197428">
                  <a:extLst>
                    <a:ext uri="{9D8B030D-6E8A-4147-A177-3AD203B41FA5}">
                      <a16:colId xmlns:a16="http://schemas.microsoft.com/office/drawing/2014/main" val="1278798949"/>
                    </a:ext>
                  </a:extLst>
                </a:gridCol>
                <a:gridCol w="1904999">
                  <a:extLst>
                    <a:ext uri="{9D8B030D-6E8A-4147-A177-3AD203B41FA5}">
                      <a16:colId xmlns:a16="http://schemas.microsoft.com/office/drawing/2014/main" val="2250224544"/>
                    </a:ext>
                  </a:extLst>
                </a:gridCol>
                <a:gridCol w="1806159">
                  <a:extLst>
                    <a:ext uri="{9D8B030D-6E8A-4147-A177-3AD203B41FA5}">
                      <a16:colId xmlns:a16="http://schemas.microsoft.com/office/drawing/2014/main" val="4204310850"/>
                    </a:ext>
                  </a:extLst>
                </a:gridCol>
                <a:gridCol w="1889749">
                  <a:extLst>
                    <a:ext uri="{9D8B030D-6E8A-4147-A177-3AD203B41FA5}">
                      <a16:colId xmlns:a16="http://schemas.microsoft.com/office/drawing/2014/main" val="1473385292"/>
                    </a:ext>
                  </a:extLst>
                </a:gridCol>
              </a:tblGrid>
              <a:tr h="547473">
                <a:tc>
                  <a:txBody>
                    <a:bodyPr/>
                    <a:lstStyle/>
                    <a:p>
                      <a:pPr lvl="0" algn="ctr">
                        <a:buNone/>
                      </a:pPr>
                      <a:endParaRPr lang="en-US" sz="1500" b="1"/>
                    </a:p>
                  </a:txBody>
                  <a:tcPr marL="68288" marR="68288" marT="34145" marB="34145"/>
                </a:tc>
                <a:tc>
                  <a:txBody>
                    <a:bodyPr/>
                    <a:lstStyle/>
                    <a:p>
                      <a:pPr algn="ctr"/>
                      <a:r>
                        <a:rPr lang="en-US" sz="1500" b="1"/>
                        <a:t>Revenue Growth</a:t>
                      </a:r>
                    </a:p>
                  </a:txBody>
                  <a:tcPr marL="68288" marR="68288" marT="34145" marB="34145"/>
                </a:tc>
                <a:tc>
                  <a:txBody>
                    <a:bodyPr/>
                    <a:lstStyle/>
                    <a:p>
                      <a:pPr algn="ctr"/>
                      <a:r>
                        <a:rPr lang="en-US" sz="1500" b="1"/>
                        <a:t>User Experience</a:t>
                      </a:r>
                    </a:p>
                  </a:txBody>
                  <a:tcPr marL="68288" marR="68288" marT="34145" marB="34145"/>
                </a:tc>
                <a:tc>
                  <a:txBody>
                    <a:bodyPr/>
                    <a:lstStyle/>
                    <a:p>
                      <a:pPr lvl="0" algn="ctr">
                        <a:buNone/>
                      </a:pPr>
                      <a:r>
                        <a:rPr lang="en-US" sz="1500" b="1"/>
                        <a:t>Global Expansion</a:t>
                      </a:r>
                    </a:p>
                  </a:txBody>
                  <a:tcPr marL="68288" marR="68288" marT="34145" marB="34145"/>
                </a:tc>
                <a:extLst>
                  <a:ext uri="{0D108BD9-81ED-4DB2-BD59-A6C34878D82A}">
                    <a16:rowId xmlns:a16="http://schemas.microsoft.com/office/drawing/2014/main" val="2770246790"/>
                  </a:ext>
                </a:extLst>
              </a:tr>
              <a:tr h="2293717">
                <a:tc>
                  <a:txBody>
                    <a:bodyPr/>
                    <a:lstStyle/>
                    <a:p>
                      <a:pPr lvl="0" algn="l">
                        <a:buNone/>
                      </a:pPr>
                      <a:r>
                        <a:rPr lang="en-US" sz="1400"/>
                        <a:t>Metrics Used for measurement</a:t>
                      </a:r>
                    </a:p>
                  </a:txBody>
                  <a:tcPr marL="68288" marR="68288" marT="34145" marB="34145"/>
                </a:tc>
                <a:tc>
                  <a:txBody>
                    <a:bodyPr/>
                    <a:lstStyle/>
                    <a:p>
                      <a:pPr marL="285750" lvl="0" indent="-285750" algn="l">
                        <a:buFont typeface="Calibri"/>
                        <a:buChar char="-"/>
                      </a:pPr>
                      <a:r>
                        <a:rPr lang="en-US" sz="1400"/>
                        <a:t>Revenue by categories</a:t>
                      </a:r>
                    </a:p>
                    <a:p>
                      <a:pPr marL="285750" lvl="0" indent="-285750" algn="l">
                        <a:buFont typeface="Calibri"/>
                        <a:buChar char="-"/>
                      </a:pPr>
                      <a:r>
                        <a:rPr lang="en-US" sz="1400"/>
                        <a:t>Revenue by devices</a:t>
                      </a:r>
                    </a:p>
                    <a:p>
                      <a:pPr marL="285750" lvl="0" indent="-285750" algn="l">
                        <a:buFont typeface="Calibri"/>
                        <a:buChar char="-"/>
                      </a:pPr>
                      <a:r>
                        <a:rPr lang="en-US" sz="1400"/>
                        <a:t>Conversion rate</a:t>
                      </a:r>
                    </a:p>
                    <a:p>
                      <a:pPr marL="285750" lvl="0" indent="-285750" algn="l">
                        <a:buFont typeface="Calibri"/>
                        <a:buChar char="-"/>
                      </a:pPr>
                      <a:r>
                        <a:rPr lang="en-US" sz="1400"/>
                        <a:t>Average order value</a:t>
                      </a:r>
                    </a:p>
                    <a:p>
                      <a:pPr marL="285750" lvl="0" indent="-285750" algn="l">
                        <a:buFont typeface="Calibri"/>
                        <a:buChar char="-"/>
                      </a:pPr>
                      <a:r>
                        <a:rPr lang="en-US" sz="1400"/>
                        <a:t>Checkout abandonment rate</a:t>
                      </a:r>
                    </a:p>
                  </a:txBody>
                  <a:tcPr marL="68288" marR="68288" marT="34145" marB="34145"/>
                </a:tc>
                <a:tc>
                  <a:txBody>
                    <a:bodyPr/>
                    <a:lstStyle/>
                    <a:p>
                      <a:pPr marL="285750" lvl="0" indent="-285750" algn="l">
                        <a:buFont typeface="Calibri"/>
                        <a:buChar char="-"/>
                      </a:pPr>
                      <a:r>
                        <a:rPr lang="en-US" sz="1400"/>
                        <a:t>Sessions</a:t>
                      </a:r>
                    </a:p>
                    <a:p>
                      <a:pPr marL="285750" lvl="0" indent="-285750" algn="l">
                        <a:buFont typeface="Calibri"/>
                        <a:buChar char="-"/>
                      </a:pPr>
                      <a:r>
                        <a:rPr lang="en-US" sz="1400"/>
                        <a:t>Conversion rate</a:t>
                      </a:r>
                    </a:p>
                    <a:p>
                      <a:pPr marL="285750" lvl="0" indent="-285750" algn="l">
                        <a:buFont typeface="Calibri"/>
                        <a:buChar char="-"/>
                      </a:pPr>
                      <a:r>
                        <a:rPr lang="en-US" sz="1400"/>
                        <a:t>Bounce rate</a:t>
                      </a:r>
                    </a:p>
                    <a:p>
                      <a:pPr marL="285750" lvl="0" indent="-285750" algn="l">
                        <a:buFont typeface="Calibri"/>
                        <a:buChar char="-"/>
                      </a:pPr>
                      <a:r>
                        <a:rPr lang="en-US" sz="1400"/>
                        <a:t>Session duration</a:t>
                      </a:r>
                    </a:p>
                    <a:p>
                      <a:pPr marL="285750" lvl="0" indent="-285750" algn="l">
                        <a:buFont typeface="Calibri"/>
                        <a:buChar char="-"/>
                      </a:pPr>
                      <a:endParaRPr lang="en-US" sz="1400"/>
                    </a:p>
                  </a:txBody>
                  <a:tcPr marL="68288" marR="68288" marT="34145" marB="34145"/>
                </a:tc>
                <a:tc>
                  <a:txBody>
                    <a:bodyPr/>
                    <a:lstStyle/>
                    <a:p>
                      <a:pPr marL="285750" lvl="0" indent="-285750" algn="l">
                        <a:buFont typeface="Calibri"/>
                        <a:buChar char="-"/>
                      </a:pPr>
                      <a:r>
                        <a:rPr lang="en-US" sz="1400"/>
                        <a:t>Revenue by geographical locations</a:t>
                      </a:r>
                    </a:p>
                    <a:p>
                      <a:pPr marL="285750" lvl="0" indent="-285750" algn="l">
                        <a:buFont typeface="Calibri"/>
                        <a:buChar char="-"/>
                      </a:pPr>
                      <a:endParaRPr lang="en-US" sz="1400"/>
                    </a:p>
                  </a:txBody>
                  <a:tcPr marL="68288" marR="68288" marT="34145" marB="34145"/>
                </a:tc>
                <a:extLst>
                  <a:ext uri="{0D108BD9-81ED-4DB2-BD59-A6C34878D82A}">
                    <a16:rowId xmlns:a16="http://schemas.microsoft.com/office/drawing/2014/main" val="2271322586"/>
                  </a:ext>
                </a:extLst>
              </a:tr>
            </a:tbl>
          </a:graphicData>
        </a:graphic>
      </p:graphicFrame>
    </p:spTree>
    <p:extLst>
      <p:ext uri="{BB962C8B-B14F-4D97-AF65-F5344CB8AC3E}">
        <p14:creationId xmlns:p14="http://schemas.microsoft.com/office/powerpoint/2010/main" val="426712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00E93-2211-8D50-A987-79BAD081F49F}"/>
              </a:ext>
            </a:extLst>
          </p:cNvPr>
          <p:cNvSpPr>
            <a:spLocks noGrp="1"/>
          </p:cNvSpPr>
          <p:nvPr>
            <p:ph type="title"/>
          </p:nvPr>
        </p:nvSpPr>
        <p:spPr>
          <a:xfrm>
            <a:off x="838200" y="381452"/>
            <a:ext cx="3962400" cy="1581378"/>
          </a:xfrm>
        </p:spPr>
        <p:txBody>
          <a:bodyPr>
            <a:noAutofit/>
          </a:bodyPr>
          <a:lstStyle/>
          <a:p>
            <a:r>
              <a:rPr lang="en-US" sz="4000" b="1">
                <a:latin typeface="Aharoni"/>
                <a:cs typeface="Calibri Light"/>
              </a:rPr>
              <a:t>Revenue Waterfall</a:t>
            </a:r>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6C9C9662-D161-741D-BC5F-22B030571CFE}"/>
                  </a:ext>
                </a:extLst>
              </p:cNvPr>
              <p:cNvGraphicFramePr/>
              <p:nvPr>
                <p:extLst>
                  <p:ext uri="{D42A27DB-BD31-4B8C-83A1-F6EECF244321}">
                    <p14:modId xmlns:p14="http://schemas.microsoft.com/office/powerpoint/2010/main" val="1436895318"/>
                  </p:ext>
                </p:extLst>
              </p:nvPr>
            </p:nvGraphicFramePr>
            <p:xfrm>
              <a:off x="5358493" y="384402"/>
              <a:ext cx="6539593" cy="4284888"/>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6C9C9662-D161-741D-BC5F-22B030571CFE}"/>
                  </a:ext>
                </a:extLst>
              </p:cNvPr>
              <p:cNvPicPr>
                <a:picLocks noGrp="1" noRot="1" noChangeAspect="1" noMove="1" noResize="1" noEditPoints="1" noAdjustHandles="1" noChangeArrowheads="1" noChangeShapeType="1"/>
              </p:cNvPicPr>
              <p:nvPr/>
            </p:nvPicPr>
            <p:blipFill>
              <a:blip r:embed="rId3"/>
              <a:stretch>
                <a:fillRect/>
              </a:stretch>
            </p:blipFill>
            <p:spPr>
              <a:xfrm>
                <a:off x="5358493" y="384402"/>
                <a:ext cx="6539593" cy="4284888"/>
              </a:xfrm>
              <a:prstGeom prst="rect">
                <a:avLst/>
              </a:prstGeom>
            </p:spPr>
          </p:pic>
        </mc:Fallback>
      </mc:AlternateContent>
      <p:sp>
        <p:nvSpPr>
          <p:cNvPr id="6" name="TextBox 1">
            <a:extLst>
              <a:ext uri="{FF2B5EF4-FFF2-40B4-BE49-F238E27FC236}">
                <a16:creationId xmlns:a16="http://schemas.microsoft.com/office/drawing/2014/main" id="{B4A6BF87-675C-E065-6138-F996383B89D1}"/>
              </a:ext>
            </a:extLst>
          </p:cNvPr>
          <p:cNvSpPr txBox="1"/>
          <p:nvPr/>
        </p:nvSpPr>
        <p:spPr>
          <a:xfrm>
            <a:off x="6509657" y="4005944"/>
            <a:ext cx="620486"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t>LY</a:t>
            </a:r>
          </a:p>
        </p:txBody>
      </p:sp>
      <p:sp>
        <p:nvSpPr>
          <p:cNvPr id="8" name="TextBox 1">
            <a:extLst>
              <a:ext uri="{FF2B5EF4-FFF2-40B4-BE49-F238E27FC236}">
                <a16:creationId xmlns:a16="http://schemas.microsoft.com/office/drawing/2014/main" id="{B4A6BF87-675C-E065-6138-F996383B89D1}"/>
              </a:ext>
            </a:extLst>
          </p:cNvPr>
          <p:cNvSpPr txBox="1"/>
          <p:nvPr/>
        </p:nvSpPr>
        <p:spPr>
          <a:xfrm>
            <a:off x="7490731" y="4007303"/>
            <a:ext cx="63681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t>Visits</a:t>
            </a:r>
          </a:p>
        </p:txBody>
      </p:sp>
      <p:sp>
        <p:nvSpPr>
          <p:cNvPr id="9" name="TextBox 1">
            <a:extLst>
              <a:ext uri="{FF2B5EF4-FFF2-40B4-BE49-F238E27FC236}">
                <a16:creationId xmlns:a16="http://schemas.microsoft.com/office/drawing/2014/main" id="{B4A6BF87-675C-E065-6138-F996383B89D1}"/>
              </a:ext>
            </a:extLst>
          </p:cNvPr>
          <p:cNvSpPr txBox="1"/>
          <p:nvPr/>
        </p:nvSpPr>
        <p:spPr>
          <a:xfrm>
            <a:off x="8275864" y="4008664"/>
            <a:ext cx="1709058"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t>Conversion rate</a:t>
            </a:r>
          </a:p>
        </p:txBody>
      </p:sp>
      <p:sp>
        <p:nvSpPr>
          <p:cNvPr id="11" name="TextBox 1">
            <a:extLst>
              <a:ext uri="{FF2B5EF4-FFF2-40B4-BE49-F238E27FC236}">
                <a16:creationId xmlns:a16="http://schemas.microsoft.com/office/drawing/2014/main" id="{B4A6BF87-675C-E065-6138-F996383B89D1}"/>
              </a:ext>
            </a:extLst>
          </p:cNvPr>
          <p:cNvSpPr txBox="1"/>
          <p:nvPr/>
        </p:nvSpPr>
        <p:spPr>
          <a:xfrm>
            <a:off x="9888309" y="4015468"/>
            <a:ext cx="881743"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t>AOV</a:t>
            </a:r>
          </a:p>
        </p:txBody>
      </p:sp>
      <p:sp>
        <p:nvSpPr>
          <p:cNvPr id="13" name="TextBox 1">
            <a:extLst>
              <a:ext uri="{FF2B5EF4-FFF2-40B4-BE49-F238E27FC236}">
                <a16:creationId xmlns:a16="http://schemas.microsoft.com/office/drawing/2014/main" id="{B4A6BF87-675C-E065-6138-F996383B89D1}"/>
              </a:ext>
            </a:extLst>
          </p:cNvPr>
          <p:cNvSpPr txBox="1"/>
          <p:nvPr/>
        </p:nvSpPr>
        <p:spPr>
          <a:xfrm>
            <a:off x="11081657" y="4016830"/>
            <a:ext cx="631372"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t>TY</a:t>
            </a:r>
          </a:p>
        </p:txBody>
      </p:sp>
      <p:graphicFrame>
        <p:nvGraphicFramePr>
          <p:cNvPr id="29" name="Content Placeholder 28">
            <a:extLst>
              <a:ext uri="{FF2B5EF4-FFF2-40B4-BE49-F238E27FC236}">
                <a16:creationId xmlns:a16="http://schemas.microsoft.com/office/drawing/2014/main" id="{249391BF-ABF5-42C9-9D05-8FDE9F2EE853}"/>
              </a:ext>
            </a:extLst>
          </p:cNvPr>
          <p:cNvGraphicFramePr>
            <a:graphicFrameLocks noGrp="1"/>
          </p:cNvGraphicFramePr>
          <p:nvPr>
            <p:ph idx="1"/>
            <p:extLst>
              <p:ext uri="{D42A27DB-BD31-4B8C-83A1-F6EECF244321}">
                <p14:modId xmlns:p14="http://schemas.microsoft.com/office/powerpoint/2010/main" val="1423593557"/>
              </p:ext>
            </p:extLst>
          </p:nvPr>
        </p:nvGraphicFramePr>
        <p:xfrm>
          <a:off x="5312228" y="4669971"/>
          <a:ext cx="6629281" cy="1744340"/>
        </p:xfrm>
        <a:graphic>
          <a:graphicData uri="http://schemas.openxmlformats.org/drawingml/2006/table">
            <a:tbl>
              <a:tblPr firstRow="1" bandRow="1">
                <a:tableStyleId>{21E4AEA4-8DFA-4A89-87EB-49C32662AFE0}</a:tableStyleId>
              </a:tblPr>
              <a:tblGrid>
                <a:gridCol w="955464">
                  <a:extLst>
                    <a:ext uri="{9D8B030D-6E8A-4147-A177-3AD203B41FA5}">
                      <a16:colId xmlns:a16="http://schemas.microsoft.com/office/drawing/2014/main" val="856289987"/>
                    </a:ext>
                  </a:extLst>
                </a:gridCol>
                <a:gridCol w="979057">
                  <a:extLst>
                    <a:ext uri="{9D8B030D-6E8A-4147-A177-3AD203B41FA5}">
                      <a16:colId xmlns:a16="http://schemas.microsoft.com/office/drawing/2014/main" val="690355068"/>
                    </a:ext>
                  </a:extLst>
                </a:gridCol>
                <a:gridCol w="1073425">
                  <a:extLst>
                    <a:ext uri="{9D8B030D-6E8A-4147-A177-3AD203B41FA5}">
                      <a16:colId xmlns:a16="http://schemas.microsoft.com/office/drawing/2014/main" val="950162927"/>
                    </a:ext>
                  </a:extLst>
                </a:gridCol>
                <a:gridCol w="1191385">
                  <a:extLst>
                    <a:ext uri="{9D8B030D-6E8A-4147-A177-3AD203B41FA5}">
                      <a16:colId xmlns:a16="http://schemas.microsoft.com/office/drawing/2014/main" val="4241808587"/>
                    </a:ext>
                  </a:extLst>
                </a:gridCol>
                <a:gridCol w="1132404">
                  <a:extLst>
                    <a:ext uri="{9D8B030D-6E8A-4147-A177-3AD203B41FA5}">
                      <a16:colId xmlns:a16="http://schemas.microsoft.com/office/drawing/2014/main" val="4223432259"/>
                    </a:ext>
                  </a:extLst>
                </a:gridCol>
                <a:gridCol w="1297546">
                  <a:extLst>
                    <a:ext uri="{9D8B030D-6E8A-4147-A177-3AD203B41FA5}">
                      <a16:colId xmlns:a16="http://schemas.microsoft.com/office/drawing/2014/main" val="398236343"/>
                    </a:ext>
                  </a:extLst>
                </a:gridCol>
              </a:tblGrid>
              <a:tr h="359228">
                <a:tc>
                  <a:txBody>
                    <a:bodyPr/>
                    <a:lstStyle/>
                    <a:p>
                      <a:pPr algn="ctr" fontAlgn="b"/>
                      <a:r>
                        <a:rPr lang="en-US" sz="1200">
                          <a:effectLst/>
                        </a:rPr>
                        <a:t>Metrics</a:t>
                      </a:r>
                    </a:p>
                  </a:txBody>
                  <a:tcPr marL="9525" marR="9525" marT="9525" anchor="b"/>
                </a:tc>
                <a:tc>
                  <a:txBody>
                    <a:bodyPr/>
                    <a:lstStyle/>
                    <a:p>
                      <a:pPr algn="ctr" fontAlgn="b"/>
                      <a:r>
                        <a:rPr lang="en-US" sz="1200">
                          <a:effectLst/>
                        </a:rPr>
                        <a:t>TY</a:t>
                      </a:r>
                    </a:p>
                  </a:txBody>
                  <a:tcPr marL="9525" marR="9525" marT="9525" anchor="b"/>
                </a:tc>
                <a:tc>
                  <a:txBody>
                    <a:bodyPr/>
                    <a:lstStyle/>
                    <a:p>
                      <a:pPr algn="ctr" fontAlgn="b"/>
                      <a:r>
                        <a:rPr lang="en-US" sz="1200">
                          <a:effectLst/>
                        </a:rPr>
                        <a:t>LY</a:t>
                      </a:r>
                    </a:p>
                  </a:txBody>
                  <a:tcPr marL="9525" marR="9525" marT="9525" anchor="b"/>
                </a:tc>
                <a:tc>
                  <a:txBody>
                    <a:bodyPr/>
                    <a:lstStyle/>
                    <a:p>
                      <a:pPr algn="ctr" fontAlgn="b"/>
                      <a:r>
                        <a:rPr lang="en-US" sz="1200">
                          <a:effectLst/>
                        </a:rPr>
                        <a:t>(#LY)</a:t>
                      </a:r>
                    </a:p>
                  </a:txBody>
                  <a:tcPr marL="9525" marR="9525" marT="9525" anchor="b"/>
                </a:tc>
                <a:tc>
                  <a:txBody>
                    <a:bodyPr/>
                    <a:lstStyle/>
                    <a:p>
                      <a:pPr algn="ctr" fontAlgn="b"/>
                      <a:r>
                        <a:rPr lang="en-US" sz="1200">
                          <a:effectLst/>
                        </a:rPr>
                        <a:t>(%LY)</a:t>
                      </a:r>
                    </a:p>
                  </a:txBody>
                  <a:tcPr marL="9525" marR="9525" marT="9525" anchor="b"/>
                </a:tc>
                <a:tc>
                  <a:txBody>
                    <a:bodyPr/>
                    <a:lstStyle/>
                    <a:p>
                      <a:pPr algn="ctr" fontAlgn="b"/>
                      <a:r>
                        <a:rPr lang="en-US" sz="1200">
                          <a:effectLst/>
                        </a:rPr>
                        <a:t>Impact</a:t>
                      </a:r>
                    </a:p>
                  </a:txBody>
                  <a:tcPr marL="9525" marR="9525" marT="9525" anchor="b"/>
                </a:tc>
                <a:extLst>
                  <a:ext uri="{0D108BD9-81ED-4DB2-BD59-A6C34878D82A}">
                    <a16:rowId xmlns:a16="http://schemas.microsoft.com/office/drawing/2014/main" val="3412695612"/>
                  </a:ext>
                </a:extLst>
              </a:tr>
              <a:tr h="346278">
                <a:tc>
                  <a:txBody>
                    <a:bodyPr/>
                    <a:lstStyle/>
                    <a:p>
                      <a:pPr algn="ctr" fontAlgn="b"/>
                      <a:r>
                        <a:rPr lang="en-US" sz="1100">
                          <a:effectLst/>
                        </a:rPr>
                        <a:t>Revenue</a:t>
                      </a:r>
                    </a:p>
                  </a:txBody>
                  <a:tcPr marL="9525" marR="9525" marT="9525" anchor="b"/>
                </a:tc>
                <a:tc>
                  <a:txBody>
                    <a:bodyPr/>
                    <a:lstStyle/>
                    <a:p>
                      <a:pPr algn="ctr" fontAlgn="ctr"/>
                      <a:r>
                        <a:rPr lang="en-US" sz="1100">
                          <a:effectLst/>
                        </a:rPr>
                        <a:t>$148,637.98 </a:t>
                      </a:r>
                    </a:p>
                  </a:txBody>
                  <a:tcPr marL="9525" marR="9525" marT="9525" anchor="ctr"/>
                </a:tc>
                <a:tc>
                  <a:txBody>
                    <a:bodyPr/>
                    <a:lstStyle/>
                    <a:p>
                      <a:pPr algn="ctr" fontAlgn="ctr"/>
                      <a:r>
                        <a:rPr lang="en-US" sz="1100">
                          <a:effectLst/>
                        </a:rPr>
                        <a:t> $220,295.29 </a:t>
                      </a:r>
                    </a:p>
                  </a:txBody>
                  <a:tcPr marL="9525" marR="9525" marT="9525" anchor="ctr"/>
                </a:tc>
                <a:tc>
                  <a:txBody>
                    <a:bodyPr/>
                    <a:lstStyle/>
                    <a:p>
                      <a:pPr algn="ctr" fontAlgn="ctr"/>
                      <a:r>
                        <a:rPr lang="en-US" sz="1100">
                          <a:solidFill>
                            <a:srgbClr val="FF0000"/>
                          </a:solidFill>
                          <a:effectLst/>
                        </a:rPr>
                        <a:t> $(71,657.31)</a:t>
                      </a:r>
                    </a:p>
                  </a:txBody>
                  <a:tcPr marL="9525" marR="9525" marT="9525" anchor="ctr"/>
                </a:tc>
                <a:tc>
                  <a:txBody>
                    <a:bodyPr/>
                    <a:lstStyle/>
                    <a:p>
                      <a:pPr algn="ctr" fontAlgn="ctr"/>
                      <a:r>
                        <a:rPr lang="en-US" sz="1100">
                          <a:effectLst/>
                        </a:rPr>
                        <a:t>-32.53%</a:t>
                      </a:r>
                    </a:p>
                  </a:txBody>
                  <a:tcPr marL="9525" marR="9525" marT="9525" anchor="ctr"/>
                </a:tc>
                <a:tc>
                  <a:txBody>
                    <a:bodyPr/>
                    <a:lstStyle/>
                    <a:p>
                      <a:pPr algn="ctr" fontAlgn="ctr"/>
                      <a:endParaRPr lang="en-US" sz="1100">
                        <a:effectLst/>
                      </a:endParaRPr>
                    </a:p>
                  </a:txBody>
                  <a:tcPr marL="9525" marR="9525" marT="9525" anchor="ctr"/>
                </a:tc>
                <a:extLst>
                  <a:ext uri="{0D108BD9-81ED-4DB2-BD59-A6C34878D82A}">
                    <a16:rowId xmlns:a16="http://schemas.microsoft.com/office/drawing/2014/main" val="2546043664"/>
                  </a:ext>
                </a:extLst>
              </a:tr>
              <a:tr h="346278">
                <a:tc>
                  <a:txBody>
                    <a:bodyPr/>
                    <a:lstStyle/>
                    <a:p>
                      <a:pPr algn="ctr" fontAlgn="b"/>
                      <a:r>
                        <a:rPr lang="en-US" sz="1100">
                          <a:effectLst/>
                        </a:rPr>
                        <a:t>Visits</a:t>
                      </a:r>
                    </a:p>
                  </a:txBody>
                  <a:tcPr marL="9525" marR="9525" marT="9525" anchor="b"/>
                </a:tc>
                <a:tc>
                  <a:txBody>
                    <a:bodyPr/>
                    <a:lstStyle/>
                    <a:p>
                      <a:pPr algn="ctr" fontAlgn="ctr"/>
                      <a:r>
                        <a:rPr lang="en-US" sz="1100">
                          <a:effectLst/>
                        </a:rPr>
                        <a:t>65,747</a:t>
                      </a:r>
                    </a:p>
                  </a:txBody>
                  <a:tcPr marL="9525" marR="9525" marT="9525" anchor="ctr"/>
                </a:tc>
                <a:tc>
                  <a:txBody>
                    <a:bodyPr/>
                    <a:lstStyle/>
                    <a:p>
                      <a:pPr algn="ctr" fontAlgn="ctr"/>
                      <a:r>
                        <a:rPr lang="en-US" sz="1100">
                          <a:effectLst/>
                        </a:rPr>
                        <a:t>78,740</a:t>
                      </a:r>
                    </a:p>
                  </a:txBody>
                  <a:tcPr marL="9525" marR="9525" marT="9525" anchor="ctr"/>
                </a:tc>
                <a:tc>
                  <a:txBody>
                    <a:bodyPr/>
                    <a:lstStyle/>
                    <a:p>
                      <a:pPr algn="ctr" fontAlgn="ctr"/>
                      <a:r>
                        <a:rPr lang="en-US" sz="1100">
                          <a:effectLst/>
                        </a:rPr>
                        <a:t>-12,993</a:t>
                      </a:r>
                    </a:p>
                  </a:txBody>
                  <a:tcPr marL="9525" marR="9525" marT="9525" anchor="ctr"/>
                </a:tc>
                <a:tc>
                  <a:txBody>
                    <a:bodyPr/>
                    <a:lstStyle/>
                    <a:p>
                      <a:pPr algn="ctr" fontAlgn="ctr"/>
                      <a:r>
                        <a:rPr lang="en-US" sz="1100">
                          <a:effectLst/>
                        </a:rPr>
                        <a:t>-16.50%</a:t>
                      </a:r>
                    </a:p>
                  </a:txBody>
                  <a:tcPr marL="9525" marR="9525" marT="9525" anchor="ctr"/>
                </a:tc>
                <a:tc>
                  <a:txBody>
                    <a:bodyPr/>
                    <a:lstStyle/>
                    <a:p>
                      <a:pPr algn="ctr" fontAlgn="ctr"/>
                      <a:r>
                        <a:rPr lang="en-US" sz="1100">
                          <a:solidFill>
                            <a:srgbClr val="FF0000"/>
                          </a:solidFill>
                          <a:effectLst/>
                        </a:rPr>
                        <a:t>-$(41,300.31)</a:t>
                      </a:r>
                    </a:p>
                  </a:txBody>
                  <a:tcPr marL="9525" marR="9525" marT="9525" anchor="ctr"/>
                </a:tc>
                <a:extLst>
                  <a:ext uri="{0D108BD9-81ED-4DB2-BD59-A6C34878D82A}">
                    <a16:rowId xmlns:a16="http://schemas.microsoft.com/office/drawing/2014/main" val="3252000651"/>
                  </a:ext>
                </a:extLst>
              </a:tr>
              <a:tr h="346278">
                <a:tc>
                  <a:txBody>
                    <a:bodyPr/>
                    <a:lstStyle/>
                    <a:p>
                      <a:pPr algn="ctr" fontAlgn="b"/>
                      <a:r>
                        <a:rPr lang="en-US" sz="1100">
                          <a:effectLst/>
                        </a:rPr>
                        <a:t>Conversion rate</a:t>
                      </a:r>
                    </a:p>
                  </a:txBody>
                  <a:tcPr marL="9525" marR="9525" marT="9525" anchor="b"/>
                </a:tc>
                <a:tc>
                  <a:txBody>
                    <a:bodyPr/>
                    <a:lstStyle/>
                    <a:p>
                      <a:pPr algn="ctr" fontAlgn="ctr"/>
                      <a:r>
                        <a:rPr lang="en-US" sz="1100">
                          <a:effectLst/>
                        </a:rPr>
                        <a:t>1.74%</a:t>
                      </a:r>
                    </a:p>
                  </a:txBody>
                  <a:tcPr marL="9525" marR="9525" marT="9525" anchor="ctr"/>
                </a:tc>
                <a:tc>
                  <a:txBody>
                    <a:bodyPr/>
                    <a:lstStyle/>
                    <a:p>
                      <a:pPr algn="ctr" fontAlgn="ctr"/>
                      <a:r>
                        <a:rPr lang="en-US" sz="1100">
                          <a:effectLst/>
                        </a:rPr>
                        <a:t>2.61%</a:t>
                      </a:r>
                    </a:p>
                  </a:txBody>
                  <a:tcPr marL="9525" marR="9525" marT="9525" anchor="ctr"/>
                </a:tc>
                <a:tc>
                  <a:txBody>
                    <a:bodyPr/>
                    <a:lstStyle/>
                    <a:p>
                      <a:pPr algn="ctr" fontAlgn="ctr"/>
                      <a:r>
                        <a:rPr lang="en-US" sz="1100">
                          <a:effectLst/>
                        </a:rPr>
                        <a:t>-0.87%</a:t>
                      </a:r>
                    </a:p>
                  </a:txBody>
                  <a:tcPr marL="9525" marR="9525" marT="9525" anchor="ctr"/>
                </a:tc>
                <a:tc>
                  <a:txBody>
                    <a:bodyPr/>
                    <a:lstStyle/>
                    <a:p>
                      <a:pPr algn="ctr" fontAlgn="ctr"/>
                      <a:r>
                        <a:rPr lang="en-US" sz="1100">
                          <a:effectLst/>
                        </a:rPr>
                        <a:t>-33.33%</a:t>
                      </a:r>
                    </a:p>
                  </a:txBody>
                  <a:tcPr marL="9525" marR="9525" marT="9525" anchor="ctr"/>
                </a:tc>
                <a:tc>
                  <a:txBody>
                    <a:bodyPr/>
                    <a:lstStyle/>
                    <a:p>
                      <a:pPr algn="ctr" fontAlgn="ctr"/>
                      <a:r>
                        <a:rPr lang="en-US" sz="1100">
                          <a:solidFill>
                            <a:srgbClr val="FF0000"/>
                          </a:solidFill>
                          <a:effectLst/>
                        </a:rPr>
                        <a:t>-$(83,429.18)</a:t>
                      </a:r>
                    </a:p>
                  </a:txBody>
                  <a:tcPr marL="9525" marR="9525" marT="9525" anchor="ctr"/>
                </a:tc>
                <a:extLst>
                  <a:ext uri="{0D108BD9-81ED-4DB2-BD59-A6C34878D82A}">
                    <a16:rowId xmlns:a16="http://schemas.microsoft.com/office/drawing/2014/main" val="223537463"/>
                  </a:ext>
                </a:extLst>
              </a:tr>
              <a:tr h="346278">
                <a:tc>
                  <a:txBody>
                    <a:bodyPr/>
                    <a:lstStyle/>
                    <a:p>
                      <a:pPr algn="ctr" fontAlgn="b"/>
                      <a:r>
                        <a:rPr lang="en-US" sz="1100">
                          <a:effectLst/>
                        </a:rPr>
                        <a:t>AOV</a:t>
                      </a:r>
                    </a:p>
                  </a:txBody>
                  <a:tcPr marL="9525" marR="9525" marT="9525" anchor="b"/>
                </a:tc>
                <a:tc>
                  <a:txBody>
                    <a:bodyPr/>
                    <a:lstStyle/>
                    <a:p>
                      <a:pPr algn="ctr" fontAlgn="ctr"/>
                      <a:r>
                        <a:rPr lang="en-US" sz="1100">
                          <a:effectLst/>
                        </a:rPr>
                        <a:t>$129.81 </a:t>
                      </a:r>
                    </a:p>
                  </a:txBody>
                  <a:tcPr marL="9525" marR="9525" marT="9525" anchor="ctr"/>
                </a:tc>
                <a:tc>
                  <a:txBody>
                    <a:bodyPr/>
                    <a:lstStyle/>
                    <a:p>
                      <a:pPr algn="ctr" fontAlgn="ctr"/>
                      <a:r>
                        <a:rPr lang="en-US" sz="1100">
                          <a:effectLst/>
                        </a:rPr>
                        <a:t> $107.10 </a:t>
                      </a:r>
                    </a:p>
                  </a:txBody>
                  <a:tcPr marL="9525" marR="9525" marT="9525" anchor="ctr"/>
                </a:tc>
                <a:tc>
                  <a:txBody>
                    <a:bodyPr/>
                    <a:lstStyle/>
                    <a:p>
                      <a:pPr algn="ctr" fontAlgn="ctr"/>
                      <a:r>
                        <a:rPr lang="en-US" sz="1100">
                          <a:effectLst/>
                        </a:rPr>
                        <a:t> $22.71 </a:t>
                      </a:r>
                    </a:p>
                  </a:txBody>
                  <a:tcPr marL="9525" marR="9525" marT="9525" anchor="ctr"/>
                </a:tc>
                <a:tc>
                  <a:txBody>
                    <a:bodyPr/>
                    <a:lstStyle/>
                    <a:p>
                      <a:pPr algn="ctr" fontAlgn="ctr"/>
                      <a:r>
                        <a:rPr lang="en-US" sz="1100">
                          <a:effectLst/>
                        </a:rPr>
                        <a:t>21.20%</a:t>
                      </a:r>
                    </a:p>
                  </a:txBody>
                  <a:tcPr marL="9525" marR="9525" marT="9525" anchor="ctr"/>
                </a:tc>
                <a:tc>
                  <a:txBody>
                    <a:bodyPr/>
                    <a:lstStyle/>
                    <a:p>
                      <a:pPr algn="ctr" fontAlgn="ctr"/>
                      <a:r>
                        <a:rPr lang="en-US" sz="1100">
                          <a:effectLst/>
                        </a:rPr>
                        <a:t>$53,072.18 </a:t>
                      </a:r>
                    </a:p>
                  </a:txBody>
                  <a:tcPr marL="9525" marR="9525" marT="9525" anchor="ctr"/>
                </a:tc>
                <a:extLst>
                  <a:ext uri="{0D108BD9-81ED-4DB2-BD59-A6C34878D82A}">
                    <a16:rowId xmlns:a16="http://schemas.microsoft.com/office/drawing/2014/main" val="840822003"/>
                  </a:ext>
                </a:extLst>
              </a:tr>
            </a:tbl>
          </a:graphicData>
        </a:graphic>
      </p:graphicFrame>
      <p:sp>
        <p:nvSpPr>
          <p:cNvPr id="31" name="Content Placeholder 2">
            <a:extLst>
              <a:ext uri="{FF2B5EF4-FFF2-40B4-BE49-F238E27FC236}">
                <a16:creationId xmlns:a16="http://schemas.microsoft.com/office/drawing/2014/main" id="{EB57B3A4-98F9-FF35-3277-6085A9775311}"/>
              </a:ext>
            </a:extLst>
          </p:cNvPr>
          <p:cNvSpPr txBox="1">
            <a:spLocks/>
          </p:cNvSpPr>
          <p:nvPr/>
        </p:nvSpPr>
        <p:spPr>
          <a:xfrm>
            <a:off x="685800" y="1978025"/>
            <a:ext cx="4268542" cy="436766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alibri" panose="020B0604020202020204" pitchFamily="34" charset="0"/>
              <a:buChar char="-"/>
            </a:pPr>
            <a:r>
              <a:rPr lang="en-US" sz="1600">
                <a:ea typeface="+mn-lt"/>
                <a:cs typeface="+mn-lt"/>
              </a:rPr>
              <a:t>There is a decrease in the number of visits (17% approx.) as well as conversion rate (33%) when compared with March 2022. However, the average order value shows an increase of 21.2% for 2023.</a:t>
            </a:r>
          </a:p>
          <a:p>
            <a:pPr>
              <a:buFont typeface="Calibri" panose="020B0604020202020204" pitchFamily="34" charset="0"/>
              <a:buChar char="-"/>
            </a:pPr>
            <a:endParaRPr lang="en-US" sz="1600">
              <a:ea typeface="+mn-lt"/>
              <a:cs typeface="+mn-lt"/>
            </a:endParaRPr>
          </a:p>
          <a:p>
            <a:pPr>
              <a:buFont typeface="Calibri" panose="020B0604020202020204" pitchFamily="34" charset="0"/>
              <a:buChar char="-"/>
            </a:pPr>
            <a:r>
              <a:rPr lang="en-US" sz="1600">
                <a:ea typeface="+mn-lt"/>
                <a:cs typeface="+mn-lt"/>
              </a:rPr>
              <a:t>Overall, there is a decline of approx. 33% in revenue from last year, primarily driven by the decrease in conversion rate from 2.61% in 2022 to 1.74%.</a:t>
            </a:r>
            <a:endParaRPr lang="en-US">
              <a:ea typeface="Calibri"/>
              <a:cs typeface="Calibri"/>
            </a:endParaRPr>
          </a:p>
          <a:p>
            <a:pPr>
              <a:buFont typeface="Calibri" panose="020B0604020202020204" pitchFamily="34" charset="0"/>
              <a:buChar char="-"/>
            </a:pPr>
            <a:endParaRPr lang="en-US" sz="1600">
              <a:ea typeface="+mn-lt"/>
              <a:cs typeface="+mn-lt"/>
            </a:endParaRPr>
          </a:p>
          <a:p>
            <a:pPr>
              <a:buFont typeface="Calibri" panose="020B0604020202020204" pitchFamily="34" charset="0"/>
              <a:buChar char="-"/>
            </a:pPr>
            <a:r>
              <a:rPr lang="en-US" sz="1600">
                <a:ea typeface="+mn-lt"/>
                <a:cs typeface="+mn-lt"/>
              </a:rPr>
              <a:t>The decline in revenue due to the number of visits is almost offset by the increase in average order value from $107 in Mar'22 to $130 in Mar'23.</a:t>
            </a:r>
          </a:p>
          <a:p>
            <a:pPr marL="0" indent="0">
              <a:buNone/>
            </a:pPr>
            <a:endParaRPr lang="en-US" sz="1600">
              <a:ea typeface="+mn-lt"/>
              <a:cs typeface="+mn-lt"/>
            </a:endParaRPr>
          </a:p>
          <a:p>
            <a:pPr marL="0" indent="0">
              <a:buNone/>
            </a:pPr>
            <a:endParaRPr lang="en-US" sz="1600">
              <a:ea typeface="+mn-lt"/>
              <a:cs typeface="+mn-lt"/>
            </a:endParaRPr>
          </a:p>
          <a:p>
            <a:endParaRPr lang="en-US" sz="1600">
              <a:ea typeface="+mn-lt"/>
              <a:cs typeface="+mn-lt"/>
            </a:endParaRPr>
          </a:p>
        </p:txBody>
      </p:sp>
    </p:spTree>
    <p:extLst>
      <p:ext uri="{BB962C8B-B14F-4D97-AF65-F5344CB8AC3E}">
        <p14:creationId xmlns:p14="http://schemas.microsoft.com/office/powerpoint/2010/main" val="247272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xEl>
                                              <p:pRg st="0" end="0"/>
                                            </p:txEl>
                                          </p:spTgt>
                                        </p:tgtEl>
                                        <p:attrNameLst>
                                          <p:attrName>style.visibility</p:attrName>
                                        </p:attrNameLst>
                                      </p:cBhvr>
                                      <p:to>
                                        <p:strVal val="visible"/>
                                      </p:to>
                                    </p:set>
                                    <p:animEffect transition="in" filter="fade">
                                      <p:cBhvr>
                                        <p:cTn id="22" dur="500"/>
                                        <p:tgtEl>
                                          <p:spTgt spid="3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xEl>
                                              <p:pRg st="2" end="2"/>
                                            </p:txEl>
                                          </p:spTgt>
                                        </p:tgtEl>
                                        <p:attrNameLst>
                                          <p:attrName>style.visibility</p:attrName>
                                        </p:attrNameLst>
                                      </p:cBhvr>
                                      <p:to>
                                        <p:strVal val="visible"/>
                                      </p:to>
                                    </p:set>
                                    <p:animEffect transition="in" filter="fade">
                                      <p:cBhvr>
                                        <p:cTn id="27" dur="500"/>
                                        <p:tgtEl>
                                          <p:spTgt spid="3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xEl>
                                              <p:pRg st="4" end="4"/>
                                            </p:txEl>
                                          </p:spTgt>
                                        </p:tgtEl>
                                        <p:attrNameLst>
                                          <p:attrName>style.visibility</p:attrName>
                                        </p:attrNameLst>
                                      </p:cBhvr>
                                      <p:to>
                                        <p:strVal val="visible"/>
                                      </p:to>
                                    </p:set>
                                    <p:animEffect transition="in" filter="fade">
                                      <p:cBhvr>
                                        <p:cTn id="32" dur="500"/>
                                        <p:tgtEl>
                                          <p:spTgt spid="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00E93-2211-8D50-A987-79BAD081F49F}"/>
              </a:ext>
            </a:extLst>
          </p:cNvPr>
          <p:cNvSpPr>
            <a:spLocks noGrp="1"/>
          </p:cNvSpPr>
          <p:nvPr>
            <p:ph type="title"/>
          </p:nvPr>
        </p:nvSpPr>
        <p:spPr/>
        <p:txBody>
          <a:bodyPr>
            <a:normAutofit/>
          </a:bodyPr>
          <a:lstStyle/>
          <a:p>
            <a:r>
              <a:rPr lang="en-US" sz="4000" b="1">
                <a:latin typeface="Aharoni"/>
                <a:cs typeface="Calibri Light"/>
              </a:rPr>
              <a:t>Revenue by categories</a:t>
            </a:r>
            <a:endParaRPr lang="en-US" sz="4000"/>
          </a:p>
        </p:txBody>
      </p:sp>
      <p:graphicFrame>
        <p:nvGraphicFramePr>
          <p:cNvPr id="9" name="Chart 8">
            <a:extLst>
              <a:ext uri="{FF2B5EF4-FFF2-40B4-BE49-F238E27FC236}">
                <a16:creationId xmlns:a16="http://schemas.microsoft.com/office/drawing/2014/main" id="{BB1DB9DE-EEB5-8409-D018-D3081BC63860}"/>
              </a:ext>
            </a:extLst>
          </p:cNvPr>
          <p:cNvGraphicFramePr>
            <a:graphicFrameLocks/>
          </p:cNvGraphicFramePr>
          <p:nvPr>
            <p:extLst>
              <p:ext uri="{D42A27DB-BD31-4B8C-83A1-F6EECF244321}">
                <p14:modId xmlns:p14="http://schemas.microsoft.com/office/powerpoint/2010/main" val="2250092877"/>
              </p:ext>
            </p:extLst>
          </p:nvPr>
        </p:nvGraphicFramePr>
        <p:xfrm>
          <a:off x="3430362" y="1369560"/>
          <a:ext cx="8548005" cy="5387065"/>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3CD51AD4-7D5A-2365-814D-4C0B3592C9D1}"/>
              </a:ext>
            </a:extLst>
          </p:cNvPr>
          <p:cNvSpPr txBox="1"/>
          <p:nvPr/>
        </p:nvSpPr>
        <p:spPr>
          <a:xfrm>
            <a:off x="685800" y="4980214"/>
            <a:ext cx="27432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Calibri"/>
                <a:cs typeface="Arial"/>
              </a:rPr>
              <a:t>There is a decline in the 2 top categories for </a:t>
            </a:r>
            <a:r>
              <a:rPr lang="en-US" sz="1600" dirty="0" err="1">
                <a:ea typeface="Calibri"/>
                <a:cs typeface="Arial"/>
              </a:rPr>
              <a:t>Fabletics</a:t>
            </a:r>
            <a:r>
              <a:rPr lang="en-US" sz="1600" dirty="0">
                <a:ea typeface="Calibri"/>
                <a:cs typeface="Arial"/>
              </a:rPr>
              <a:t> including its new line - Yitty - which reflects a </a:t>
            </a:r>
            <a:r>
              <a:rPr lang="en-US" sz="1600" dirty="0">
                <a:ea typeface="+mn-lt"/>
                <a:cs typeface="+mn-lt"/>
              </a:rPr>
              <a:t>40.90%</a:t>
            </a:r>
            <a:r>
              <a:rPr lang="en-US" sz="1600" dirty="0">
                <a:ea typeface="Calibri"/>
                <a:cs typeface="Calibri"/>
              </a:rPr>
              <a:t> </a:t>
            </a:r>
            <a:r>
              <a:rPr lang="en-US" sz="1600" dirty="0">
                <a:ea typeface="Calibri"/>
                <a:cs typeface="Arial"/>
              </a:rPr>
              <a:t>decrease in revenue</a:t>
            </a:r>
            <a:r>
              <a:rPr lang="en-US" sz="1600" dirty="0">
                <a:ea typeface="+mn-lt"/>
                <a:cs typeface="Arial"/>
              </a:rPr>
              <a:t>.</a:t>
            </a:r>
            <a:endParaRPr lang="en-US" sz="1600" dirty="0">
              <a:ea typeface="Calibri"/>
              <a:cs typeface="Calibri"/>
            </a:endParaRPr>
          </a:p>
        </p:txBody>
      </p:sp>
    </p:spTree>
    <p:extLst>
      <p:ext uri="{BB962C8B-B14F-4D97-AF65-F5344CB8AC3E}">
        <p14:creationId xmlns:p14="http://schemas.microsoft.com/office/powerpoint/2010/main" val="227893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9">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Rectangle 31">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100E93-2211-8D50-A987-79BAD081F49F}"/>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b="1" kern="1200">
                <a:latin typeface="Aharoni"/>
                <a:cs typeface="Aharoni"/>
              </a:rPr>
              <a:t>Revenue by </a:t>
            </a:r>
            <a:r>
              <a:rPr lang="en-US" sz="4000" b="1">
                <a:latin typeface="Aharoni"/>
                <a:cs typeface="Aharoni"/>
              </a:rPr>
              <a:t>device type</a:t>
            </a:r>
            <a:endParaRPr lang="en-US" sz="4000" kern="1200">
              <a:latin typeface="Aharoni"/>
              <a:cs typeface="Aharoni"/>
            </a:endParaRPr>
          </a:p>
        </p:txBody>
      </p:sp>
      <p:sp>
        <p:nvSpPr>
          <p:cNvPr id="38" name="Rectangle: Rounded Corners 33">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4" descr="Table&#10;&#10;Description automatically generated">
            <a:extLst>
              <a:ext uri="{FF2B5EF4-FFF2-40B4-BE49-F238E27FC236}">
                <a16:creationId xmlns:a16="http://schemas.microsoft.com/office/drawing/2014/main" id="{9B88F6AB-5420-A2FD-66BD-C15B1E444F44}"/>
              </a:ext>
            </a:extLst>
          </p:cNvPr>
          <p:cNvPicPr>
            <a:picLocks noChangeAspect="1"/>
          </p:cNvPicPr>
          <p:nvPr/>
        </p:nvPicPr>
        <p:blipFill>
          <a:blip r:embed="rId2"/>
          <a:stretch>
            <a:fillRect/>
          </a:stretch>
        </p:blipFill>
        <p:spPr>
          <a:xfrm>
            <a:off x="1034539" y="1649627"/>
            <a:ext cx="10335309" cy="5054454"/>
          </a:xfrm>
          <a:prstGeom prst="rect">
            <a:avLst/>
          </a:prstGeom>
          <a:solidFill>
            <a:srgbClr val="FFFFFF">
              <a:shade val="85000"/>
            </a:srgbClr>
          </a:solidFill>
          <a:ln w="889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F6992C4-DF79-5A32-272B-05C155CEE7FA}"/>
                  </a:ext>
                </a:extLst>
              </p14:cNvPr>
              <p14:cNvContentPartPr/>
              <p14:nvPr/>
            </p14:nvContentPartPr>
            <p14:xfrm>
              <a:off x="8554014" y="6128131"/>
              <a:ext cx="10885" cy="10885"/>
            </p14:xfrm>
          </p:contentPart>
        </mc:Choice>
        <mc:Fallback xmlns="">
          <p:pic>
            <p:nvPicPr>
              <p:cNvPr id="6" name="Ink 5">
                <a:extLst>
                  <a:ext uri="{FF2B5EF4-FFF2-40B4-BE49-F238E27FC236}">
                    <a16:creationId xmlns:a16="http://schemas.microsoft.com/office/drawing/2014/main" id="{7F6992C4-DF79-5A32-272B-05C155CEE7FA}"/>
                  </a:ext>
                </a:extLst>
              </p:cNvPr>
              <p:cNvPicPr/>
              <p:nvPr/>
            </p:nvPicPr>
            <p:blipFill>
              <a:blip r:embed="rId4"/>
              <a:stretch>
                <a:fillRect/>
              </a:stretch>
            </p:blipFill>
            <p:spPr>
              <a:xfrm>
                <a:off x="6921264" y="2862631"/>
                <a:ext cx="3265500" cy="6531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5B1556D-5FDC-5ABA-D834-A1F74FAE70C9}"/>
                  </a:ext>
                </a:extLst>
              </p14:cNvPr>
              <p14:cNvContentPartPr/>
              <p14:nvPr/>
            </p14:nvContentPartPr>
            <p14:xfrm>
              <a:off x="8554014" y="6128131"/>
              <a:ext cx="10885" cy="10885"/>
            </p14:xfrm>
          </p:contentPart>
        </mc:Choice>
        <mc:Fallback xmlns="">
          <p:pic>
            <p:nvPicPr>
              <p:cNvPr id="7" name="Ink 6">
                <a:extLst>
                  <a:ext uri="{FF2B5EF4-FFF2-40B4-BE49-F238E27FC236}">
                    <a16:creationId xmlns:a16="http://schemas.microsoft.com/office/drawing/2014/main" id="{E5B1556D-5FDC-5ABA-D834-A1F74FAE70C9}"/>
                  </a:ext>
                </a:extLst>
              </p:cNvPr>
              <p:cNvPicPr/>
              <p:nvPr/>
            </p:nvPicPr>
            <p:blipFill>
              <a:blip r:embed="rId4"/>
              <a:stretch>
                <a:fillRect/>
              </a:stretch>
            </p:blipFill>
            <p:spPr>
              <a:xfrm>
                <a:off x="6921264" y="2862631"/>
                <a:ext cx="3265500" cy="6531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6031B25F-4618-CD13-84D4-9EE23DB950AC}"/>
                  </a:ext>
                </a:extLst>
              </p14:cNvPr>
              <p14:cNvContentPartPr/>
              <p14:nvPr/>
            </p14:nvContentPartPr>
            <p14:xfrm>
              <a:off x="8578029" y="5817703"/>
              <a:ext cx="10885" cy="10885"/>
            </p14:xfrm>
          </p:contentPart>
        </mc:Choice>
        <mc:Fallback xmlns="">
          <p:pic>
            <p:nvPicPr>
              <p:cNvPr id="8" name="Ink 7">
                <a:extLst>
                  <a:ext uri="{FF2B5EF4-FFF2-40B4-BE49-F238E27FC236}">
                    <a16:creationId xmlns:a16="http://schemas.microsoft.com/office/drawing/2014/main" id="{6031B25F-4618-CD13-84D4-9EE23DB950AC}"/>
                  </a:ext>
                </a:extLst>
              </p:cNvPr>
              <p:cNvPicPr/>
              <p:nvPr/>
            </p:nvPicPr>
            <p:blipFill>
              <a:blip r:embed="rId4"/>
              <a:stretch>
                <a:fillRect/>
              </a:stretch>
            </p:blipFill>
            <p:spPr>
              <a:xfrm>
                <a:off x="6945279" y="2552203"/>
                <a:ext cx="3265500" cy="6531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37B3FE54-38D8-7B5C-211E-9A11A1FA717B}"/>
                  </a:ext>
                </a:extLst>
              </p14:cNvPr>
              <p14:cNvContentPartPr/>
              <p14:nvPr/>
            </p14:nvContentPartPr>
            <p14:xfrm>
              <a:off x="8578029" y="5817703"/>
              <a:ext cx="10885" cy="10885"/>
            </p14:xfrm>
          </p:contentPart>
        </mc:Choice>
        <mc:Fallback xmlns="">
          <p:pic>
            <p:nvPicPr>
              <p:cNvPr id="9" name="Ink 8">
                <a:extLst>
                  <a:ext uri="{FF2B5EF4-FFF2-40B4-BE49-F238E27FC236}">
                    <a16:creationId xmlns:a16="http://schemas.microsoft.com/office/drawing/2014/main" id="{37B3FE54-38D8-7B5C-211E-9A11A1FA717B}"/>
                  </a:ext>
                </a:extLst>
              </p:cNvPr>
              <p:cNvPicPr/>
              <p:nvPr/>
            </p:nvPicPr>
            <p:blipFill>
              <a:blip r:embed="rId4"/>
              <a:stretch>
                <a:fillRect/>
              </a:stretch>
            </p:blipFill>
            <p:spPr>
              <a:xfrm>
                <a:off x="6945279" y="2552203"/>
                <a:ext cx="3265500" cy="6531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B0FD53B3-3888-C4A7-603E-55D2BFA7185A}"/>
                  </a:ext>
                </a:extLst>
              </p14:cNvPr>
              <p14:cNvContentPartPr/>
              <p14:nvPr/>
            </p14:nvContentPartPr>
            <p14:xfrm>
              <a:off x="11179506" y="6519673"/>
              <a:ext cx="10885" cy="10885"/>
            </p14:xfrm>
          </p:contentPart>
        </mc:Choice>
        <mc:Fallback xmlns="">
          <p:pic>
            <p:nvPicPr>
              <p:cNvPr id="10" name="Ink 9">
                <a:extLst>
                  <a:ext uri="{FF2B5EF4-FFF2-40B4-BE49-F238E27FC236}">
                    <a16:creationId xmlns:a16="http://schemas.microsoft.com/office/drawing/2014/main" id="{B0FD53B3-3888-C4A7-603E-55D2BFA7185A}"/>
                  </a:ext>
                </a:extLst>
              </p:cNvPr>
              <p:cNvPicPr/>
              <p:nvPr/>
            </p:nvPicPr>
            <p:blipFill>
              <a:blip r:embed="rId4"/>
              <a:stretch>
                <a:fillRect/>
              </a:stretch>
            </p:blipFill>
            <p:spPr>
              <a:xfrm>
                <a:off x="9546756" y="3254173"/>
                <a:ext cx="3265500" cy="6531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939AB38E-3DD0-33E6-ED68-4A9D575C13F9}"/>
                  </a:ext>
                </a:extLst>
              </p14:cNvPr>
              <p14:cNvContentPartPr/>
              <p14:nvPr/>
            </p14:nvContentPartPr>
            <p14:xfrm>
              <a:off x="11179506" y="6519673"/>
              <a:ext cx="10885" cy="10885"/>
            </p14:xfrm>
          </p:contentPart>
        </mc:Choice>
        <mc:Fallback xmlns="">
          <p:pic>
            <p:nvPicPr>
              <p:cNvPr id="11" name="Ink 10">
                <a:extLst>
                  <a:ext uri="{FF2B5EF4-FFF2-40B4-BE49-F238E27FC236}">
                    <a16:creationId xmlns:a16="http://schemas.microsoft.com/office/drawing/2014/main" id="{939AB38E-3DD0-33E6-ED68-4A9D575C13F9}"/>
                  </a:ext>
                </a:extLst>
              </p:cNvPr>
              <p:cNvPicPr/>
              <p:nvPr/>
            </p:nvPicPr>
            <p:blipFill>
              <a:blip r:embed="rId4"/>
              <a:stretch>
                <a:fillRect/>
              </a:stretch>
            </p:blipFill>
            <p:spPr>
              <a:xfrm>
                <a:off x="9546756" y="3254173"/>
                <a:ext cx="3265500" cy="6531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F4F20609-2D18-34D4-18DE-3D3AD886C66F}"/>
                  </a:ext>
                </a:extLst>
              </p14:cNvPr>
              <p14:cNvContentPartPr/>
              <p14:nvPr/>
            </p14:nvContentPartPr>
            <p14:xfrm>
              <a:off x="10952231" y="6522244"/>
              <a:ext cx="342571" cy="15564"/>
            </p14:xfrm>
          </p:contentPart>
        </mc:Choice>
        <mc:Fallback xmlns="">
          <p:pic>
            <p:nvPicPr>
              <p:cNvPr id="12" name="Ink 11">
                <a:extLst>
                  <a:ext uri="{FF2B5EF4-FFF2-40B4-BE49-F238E27FC236}">
                    <a16:creationId xmlns:a16="http://schemas.microsoft.com/office/drawing/2014/main" id="{F4F20609-2D18-34D4-18DE-3D3AD886C66F}"/>
                  </a:ext>
                </a:extLst>
              </p:cNvPr>
              <p:cNvPicPr/>
              <p:nvPr/>
            </p:nvPicPr>
            <p:blipFill>
              <a:blip r:embed="rId11"/>
              <a:stretch>
                <a:fillRect/>
              </a:stretch>
            </p:blipFill>
            <p:spPr>
              <a:xfrm>
                <a:off x="10898254" y="6418484"/>
                <a:ext cx="450164" cy="22273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0E21B21C-5A96-B325-0910-8398846072FE}"/>
                  </a:ext>
                </a:extLst>
              </p14:cNvPr>
              <p14:cNvContentPartPr/>
              <p14:nvPr/>
            </p14:nvContentPartPr>
            <p14:xfrm>
              <a:off x="11055917" y="6221133"/>
              <a:ext cx="291400" cy="10885"/>
            </p14:xfrm>
          </p:contentPart>
        </mc:Choice>
        <mc:Fallback xmlns="">
          <p:pic>
            <p:nvPicPr>
              <p:cNvPr id="13" name="Ink 12">
                <a:extLst>
                  <a:ext uri="{FF2B5EF4-FFF2-40B4-BE49-F238E27FC236}">
                    <a16:creationId xmlns:a16="http://schemas.microsoft.com/office/drawing/2014/main" id="{0E21B21C-5A96-B325-0910-8398846072FE}"/>
                  </a:ext>
                </a:extLst>
              </p:cNvPr>
              <p:cNvPicPr/>
              <p:nvPr/>
            </p:nvPicPr>
            <p:blipFill>
              <a:blip r:embed="rId13"/>
              <a:stretch>
                <a:fillRect/>
              </a:stretch>
            </p:blipFill>
            <p:spPr>
              <a:xfrm>
                <a:off x="11001954" y="2955633"/>
                <a:ext cx="398966" cy="6531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F51A70BA-DC17-B11F-3532-9163D2F27D7C}"/>
                  </a:ext>
                </a:extLst>
              </p14:cNvPr>
              <p14:cNvContentPartPr/>
              <p14:nvPr/>
            </p14:nvContentPartPr>
            <p14:xfrm>
              <a:off x="11055248" y="5886371"/>
              <a:ext cx="314600" cy="10885"/>
            </p14:xfrm>
          </p:contentPart>
        </mc:Choice>
        <mc:Fallback xmlns="">
          <p:pic>
            <p:nvPicPr>
              <p:cNvPr id="14" name="Ink 13">
                <a:extLst>
                  <a:ext uri="{FF2B5EF4-FFF2-40B4-BE49-F238E27FC236}">
                    <a16:creationId xmlns:a16="http://schemas.microsoft.com/office/drawing/2014/main" id="{F51A70BA-DC17-B11F-3532-9163D2F27D7C}"/>
                  </a:ext>
                </a:extLst>
              </p:cNvPr>
              <p:cNvPicPr/>
              <p:nvPr/>
            </p:nvPicPr>
            <p:blipFill>
              <a:blip r:embed="rId15"/>
              <a:stretch>
                <a:fillRect/>
              </a:stretch>
            </p:blipFill>
            <p:spPr>
              <a:xfrm>
                <a:off x="11001317" y="5750308"/>
                <a:ext cx="422103" cy="282556"/>
              </a:xfrm>
              <a:prstGeom prst="rect">
                <a:avLst/>
              </a:prstGeom>
            </p:spPr>
          </p:pic>
        </mc:Fallback>
      </mc:AlternateContent>
    </p:spTree>
    <p:extLst>
      <p:ext uri="{BB962C8B-B14F-4D97-AF65-F5344CB8AC3E}">
        <p14:creationId xmlns:p14="http://schemas.microsoft.com/office/powerpoint/2010/main" val="182338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00E93-2211-8D50-A987-79BAD081F49F}"/>
              </a:ext>
            </a:extLst>
          </p:cNvPr>
          <p:cNvSpPr>
            <a:spLocks noGrp="1"/>
          </p:cNvSpPr>
          <p:nvPr>
            <p:ph type="title"/>
          </p:nvPr>
        </p:nvSpPr>
        <p:spPr/>
        <p:txBody>
          <a:bodyPr>
            <a:normAutofit/>
          </a:bodyPr>
          <a:lstStyle/>
          <a:p>
            <a:r>
              <a:rPr lang="en-US" sz="4000" b="1">
                <a:latin typeface="Aharoni"/>
                <a:cs typeface="Calibri Light"/>
              </a:rPr>
              <a:t>Recommendations</a:t>
            </a:r>
            <a:endParaRPr lang="en-US" sz="4000"/>
          </a:p>
        </p:txBody>
      </p:sp>
      <p:sp>
        <p:nvSpPr>
          <p:cNvPr id="3" name="Content Placeholder 2">
            <a:extLst>
              <a:ext uri="{FF2B5EF4-FFF2-40B4-BE49-F238E27FC236}">
                <a16:creationId xmlns:a16="http://schemas.microsoft.com/office/drawing/2014/main" id="{DC8ED225-4E62-FAB1-DFD2-DDE80C1531A1}"/>
              </a:ext>
            </a:extLst>
          </p:cNvPr>
          <p:cNvSpPr>
            <a:spLocks noGrp="1"/>
          </p:cNvSpPr>
          <p:nvPr>
            <p:ph idx="1"/>
          </p:nvPr>
        </p:nvSpPr>
        <p:spPr>
          <a:xfrm>
            <a:off x="838200" y="1825625"/>
            <a:ext cx="10384972" cy="4449309"/>
          </a:xfrm>
        </p:spPr>
        <p:txBody>
          <a:bodyPr vert="horz" lIns="91440" tIns="45720" rIns="91440" bIns="45720" rtlCol="0" anchor="t">
            <a:normAutofit fontScale="62500" lnSpcReduction="20000"/>
          </a:bodyPr>
          <a:lstStyle/>
          <a:p>
            <a:r>
              <a:rPr lang="en-US">
                <a:ea typeface="Calibri"/>
                <a:cs typeface="Calibri"/>
              </a:rPr>
              <a:t>The two major categories for </a:t>
            </a:r>
            <a:r>
              <a:rPr lang="en-US" err="1">
                <a:ea typeface="Calibri"/>
                <a:cs typeface="Calibri"/>
              </a:rPr>
              <a:t>Fabletics</a:t>
            </a:r>
            <a:r>
              <a:rPr lang="en-US">
                <a:ea typeface="Calibri"/>
                <a:cs typeface="Calibri"/>
              </a:rPr>
              <a:t> – Outfits and </a:t>
            </a:r>
            <a:r>
              <a:rPr lang="en-US" err="1">
                <a:ea typeface="Calibri"/>
                <a:cs typeface="Calibri"/>
              </a:rPr>
              <a:t>Yitty</a:t>
            </a:r>
            <a:r>
              <a:rPr lang="en-US">
                <a:ea typeface="Calibri"/>
                <a:cs typeface="Calibri"/>
              </a:rPr>
              <a:t> – have registered a significant decline in revenue (over 40%) since 2022 based on analysis by product categories. </a:t>
            </a:r>
            <a:r>
              <a:rPr lang="en-US" err="1">
                <a:ea typeface="Calibri"/>
                <a:cs typeface="Calibri"/>
              </a:rPr>
              <a:t>Fabletics</a:t>
            </a:r>
            <a:r>
              <a:rPr lang="en-US">
                <a:ea typeface="Calibri"/>
                <a:cs typeface="Calibri"/>
              </a:rPr>
              <a:t> should consider retargeting the audience of its celebrity ambassador, Lizzo to push its shapewear range to meet the business objective for this new line.</a:t>
            </a:r>
          </a:p>
          <a:p>
            <a:endParaRPr lang="en-US">
              <a:ea typeface="Calibri"/>
              <a:cs typeface="Calibri"/>
            </a:endParaRPr>
          </a:p>
          <a:p>
            <a:r>
              <a:rPr lang="en-US">
                <a:ea typeface="Calibri"/>
                <a:cs typeface="Calibri"/>
              </a:rPr>
              <a:t>Given its membership-based model, an email campaign offering discounts on app, in-store as well as on website to its existing members who haven't purchased shapewear yet can lead to more trials.</a:t>
            </a:r>
          </a:p>
          <a:p>
            <a:endParaRPr lang="en-US">
              <a:ea typeface="Calibri"/>
              <a:cs typeface="Calibri"/>
            </a:endParaRPr>
          </a:p>
          <a:p>
            <a:r>
              <a:rPr lang="en-US" err="1">
                <a:ea typeface="Calibri"/>
                <a:cs typeface="Calibri"/>
              </a:rPr>
              <a:t>Fabletics</a:t>
            </a:r>
            <a:r>
              <a:rPr lang="en-US">
                <a:ea typeface="Calibri"/>
                <a:cs typeface="Calibri"/>
              </a:rPr>
              <a:t> can also introduce a referral system specifically for these categories to encourage current members to refer their family and friends and provide rewards and discounts and benefits to both the referrer and the </a:t>
            </a:r>
            <a:r>
              <a:rPr lang="en-US" err="1">
                <a:ea typeface="Calibri"/>
                <a:cs typeface="Calibri"/>
              </a:rPr>
              <a:t>refree</a:t>
            </a:r>
            <a:r>
              <a:rPr lang="en-US">
                <a:ea typeface="Calibri"/>
                <a:cs typeface="Calibri"/>
              </a:rPr>
              <a:t>.</a:t>
            </a:r>
          </a:p>
          <a:p>
            <a:endParaRPr lang="en-US">
              <a:ea typeface="Calibri"/>
              <a:cs typeface="Calibri"/>
            </a:endParaRPr>
          </a:p>
          <a:p>
            <a:r>
              <a:rPr lang="en-US">
                <a:ea typeface="Calibri"/>
                <a:cs typeface="Calibri"/>
              </a:rPr>
              <a:t>Based on the breakdown by device type, there is a significant increase in revenue and conversion rate for tablet from last year, while mobile and desktop have registered a decline. However, given the number of transactions on this device type are still the same - 5, </a:t>
            </a:r>
            <a:r>
              <a:rPr lang="en-US" err="1">
                <a:ea typeface="Calibri"/>
                <a:cs typeface="Calibri"/>
              </a:rPr>
              <a:t>Fabletics</a:t>
            </a:r>
            <a:r>
              <a:rPr lang="en-US">
                <a:ea typeface="Calibri"/>
                <a:cs typeface="Calibri"/>
              </a:rPr>
              <a:t> can consider customizing its ad campaigns to this suit tablets, but they should explore activities that people pursue on this device type to find </a:t>
            </a:r>
            <a:r>
              <a:rPr lang="en-US" err="1">
                <a:ea typeface="Calibri"/>
                <a:cs typeface="Calibri"/>
              </a:rPr>
              <a:t>oppurtunities</a:t>
            </a:r>
            <a:r>
              <a:rPr lang="en-US">
                <a:ea typeface="Calibri"/>
                <a:cs typeface="Calibri"/>
              </a:rPr>
              <a:t> for content/display partnerships.</a:t>
            </a:r>
          </a:p>
        </p:txBody>
      </p:sp>
    </p:spTree>
    <p:extLst>
      <p:ext uri="{BB962C8B-B14F-4D97-AF65-F5344CB8AC3E}">
        <p14:creationId xmlns:p14="http://schemas.microsoft.com/office/powerpoint/2010/main" val="112022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00E93-2211-8D50-A987-79BAD081F49F}"/>
              </a:ext>
            </a:extLst>
          </p:cNvPr>
          <p:cNvSpPr>
            <a:spLocks noGrp="1"/>
          </p:cNvSpPr>
          <p:nvPr>
            <p:ph type="title"/>
          </p:nvPr>
        </p:nvSpPr>
        <p:spPr>
          <a:xfrm>
            <a:off x="838200" y="365125"/>
            <a:ext cx="8173720" cy="721995"/>
          </a:xfrm>
        </p:spPr>
        <p:txBody>
          <a:bodyPr>
            <a:normAutofit/>
          </a:bodyPr>
          <a:lstStyle/>
          <a:p>
            <a:r>
              <a:rPr lang="en-US" sz="4000" b="1">
                <a:solidFill>
                  <a:schemeClr val="accent1">
                    <a:lumMod val="75000"/>
                  </a:schemeClr>
                </a:solidFill>
                <a:latin typeface="Aharoni" panose="02010803020104030203" pitchFamily="2" charset="-79"/>
                <a:cs typeface="Aharoni" panose="02010803020104030203" pitchFamily="2" charset="-79"/>
              </a:rPr>
              <a:t>% Goal Conversion Rate</a:t>
            </a:r>
          </a:p>
        </p:txBody>
      </p:sp>
      <p:sp>
        <p:nvSpPr>
          <p:cNvPr id="5" name="TextBox 4">
            <a:extLst>
              <a:ext uri="{FF2B5EF4-FFF2-40B4-BE49-F238E27FC236}">
                <a16:creationId xmlns:a16="http://schemas.microsoft.com/office/drawing/2014/main" id="{9F144E66-B641-89E2-16EC-87A62BF57E1D}"/>
              </a:ext>
            </a:extLst>
          </p:cNvPr>
          <p:cNvSpPr txBox="1"/>
          <p:nvPr/>
        </p:nvSpPr>
        <p:spPr>
          <a:xfrm>
            <a:off x="1304544" y="1429551"/>
            <a:ext cx="4791456" cy="369332"/>
          </a:xfrm>
          <a:prstGeom prst="rect">
            <a:avLst/>
          </a:prstGeom>
          <a:noFill/>
        </p:spPr>
        <p:txBody>
          <a:bodyPr wrap="square" rtlCol="0">
            <a:spAutoFit/>
          </a:bodyPr>
          <a:lstStyle/>
          <a:p>
            <a:r>
              <a:rPr lang="en-US"/>
              <a:t>Goal conversion Rate vs Total Abandonment Rate</a:t>
            </a:r>
          </a:p>
        </p:txBody>
      </p:sp>
      <p:sp>
        <p:nvSpPr>
          <p:cNvPr id="6" name="TextBox 5">
            <a:extLst>
              <a:ext uri="{FF2B5EF4-FFF2-40B4-BE49-F238E27FC236}">
                <a16:creationId xmlns:a16="http://schemas.microsoft.com/office/drawing/2014/main" id="{8EBE378B-2546-3647-6368-A01F9D4167C1}"/>
              </a:ext>
            </a:extLst>
          </p:cNvPr>
          <p:cNvSpPr txBox="1"/>
          <p:nvPr/>
        </p:nvSpPr>
        <p:spPr>
          <a:xfrm>
            <a:off x="7443216" y="690887"/>
            <a:ext cx="4315968" cy="1477328"/>
          </a:xfrm>
          <a:prstGeom prst="rect">
            <a:avLst/>
          </a:prstGeom>
          <a:noFill/>
        </p:spPr>
        <p:txBody>
          <a:bodyPr wrap="square" rtlCol="0">
            <a:spAutoFit/>
          </a:bodyPr>
          <a:lstStyle/>
          <a:p>
            <a:r>
              <a:rPr lang="en-US" b="1"/>
              <a:t>All Goals</a:t>
            </a:r>
          </a:p>
          <a:p>
            <a:r>
              <a:rPr lang="en-US" b="1"/>
              <a:t>Goal 1 </a:t>
            </a:r>
            <a:r>
              <a:rPr lang="en-US"/>
              <a:t>– Purchase completed </a:t>
            </a:r>
          </a:p>
          <a:p>
            <a:r>
              <a:rPr lang="en-US" b="1"/>
              <a:t>Goal 2</a:t>
            </a:r>
            <a:r>
              <a:rPr lang="en-US"/>
              <a:t> – Engaged Users</a:t>
            </a:r>
          </a:p>
          <a:p>
            <a:r>
              <a:rPr lang="en-US" b="1"/>
              <a:t>Goal 3</a:t>
            </a:r>
            <a:r>
              <a:rPr lang="en-US"/>
              <a:t> – Registrations </a:t>
            </a:r>
          </a:p>
          <a:p>
            <a:r>
              <a:rPr lang="en-US" b="1"/>
              <a:t>Goal 4</a:t>
            </a:r>
            <a:r>
              <a:rPr lang="en-US"/>
              <a:t> – Entered Checkout</a:t>
            </a:r>
          </a:p>
        </p:txBody>
      </p:sp>
      <p:graphicFrame>
        <p:nvGraphicFramePr>
          <p:cNvPr id="12" name="Content Placeholder 11">
            <a:extLst>
              <a:ext uri="{FF2B5EF4-FFF2-40B4-BE49-F238E27FC236}">
                <a16:creationId xmlns:a16="http://schemas.microsoft.com/office/drawing/2014/main" id="{5A9F5D3B-C5EA-6AEC-6219-F09B1922CAF8}"/>
              </a:ext>
            </a:extLst>
          </p:cNvPr>
          <p:cNvGraphicFramePr>
            <a:graphicFrameLocks noGrp="1"/>
          </p:cNvGraphicFramePr>
          <p:nvPr>
            <p:ph idx="1"/>
            <p:extLst>
              <p:ext uri="{D42A27DB-BD31-4B8C-83A1-F6EECF244321}">
                <p14:modId xmlns:p14="http://schemas.microsoft.com/office/powerpoint/2010/main" val="276639279"/>
              </p:ext>
            </p:extLst>
          </p:nvPr>
        </p:nvGraphicFramePr>
        <p:xfrm>
          <a:off x="838200" y="1825625"/>
          <a:ext cx="6010656" cy="367906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8FC88BCE-1CD5-02B2-7F90-B55F4D648FE0}"/>
              </a:ext>
            </a:extLst>
          </p:cNvPr>
          <p:cNvSpPr txBox="1"/>
          <p:nvPr/>
        </p:nvSpPr>
        <p:spPr>
          <a:xfrm flipH="1">
            <a:off x="7315198" y="2624328"/>
            <a:ext cx="4315967" cy="3970318"/>
          </a:xfrm>
          <a:prstGeom prst="rect">
            <a:avLst/>
          </a:prstGeom>
          <a:noFill/>
        </p:spPr>
        <p:txBody>
          <a:bodyPr wrap="square" rtlCol="0">
            <a:spAutoFit/>
          </a:bodyPr>
          <a:lstStyle/>
          <a:p>
            <a:pPr marL="285750" indent="-285750">
              <a:buFont typeface="Arial" panose="020B0604020202020204" pitchFamily="34" charset="0"/>
              <a:buChar char="•"/>
            </a:pPr>
            <a:r>
              <a:rPr lang="en-US"/>
              <a:t>Our website's goal conversion rate in March’22 was 21.9%, which indicates that roughly 22% of visitors who visited it accomplished a certain task (such completing a purchase). </a:t>
            </a:r>
          </a:p>
          <a:p>
            <a:pPr marL="285750" indent="-285750">
              <a:buFont typeface="Arial" panose="020B0604020202020204" pitchFamily="34" charset="0"/>
              <a:buChar char="•"/>
            </a:pPr>
            <a:r>
              <a:rPr lang="en-US"/>
              <a:t>When compared to the prior year, the goal conversion rate in March 2023 was 14.42%, a significant decrease. Additionally, from March 2022 to March 2023, the abandonment rate rose from 33.44% to 39.60%. The percentage of visitors to your website that left before achieving a goal is referred to as the abandonment rate.</a:t>
            </a:r>
          </a:p>
        </p:txBody>
      </p:sp>
    </p:spTree>
    <p:extLst>
      <p:ext uri="{BB962C8B-B14F-4D97-AF65-F5344CB8AC3E}">
        <p14:creationId xmlns:p14="http://schemas.microsoft.com/office/powerpoint/2010/main" val="33149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AE81D5-C7EA-330F-D154-3542BFED6A85}"/>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2600" kern="1200">
                <a:solidFill>
                  <a:schemeClr val="tx1"/>
                </a:solidFill>
                <a:latin typeface="+mj-lt"/>
                <a:ea typeface="+mj-ea"/>
                <a:cs typeface="+mj-cs"/>
              </a:rPr>
              <a:t> 	</a:t>
            </a:r>
            <a:r>
              <a:rPr lang="en-US" sz="2600" b="1" kern="1200">
                <a:solidFill>
                  <a:schemeClr val="tx1"/>
                </a:solidFill>
                <a:latin typeface="+mj-lt"/>
                <a:ea typeface="+mj-ea"/>
                <a:cs typeface="+mj-cs"/>
              </a:rPr>
              <a:t>Goal Completions (March’22 vs March’23)</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F432BF-D4BB-D254-54A7-D666F192409A}"/>
              </a:ext>
            </a:extLst>
          </p:cNvPr>
          <p:cNvSpPr txBox="1"/>
          <p:nvPr/>
        </p:nvSpPr>
        <p:spPr>
          <a:xfrm>
            <a:off x="630936" y="2807208"/>
            <a:ext cx="3429000" cy="341071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200" b="0" i="0">
                <a:effectLst/>
              </a:rPr>
              <a:t>The largest decrease in Goal Completions was seen in Goal 3, which involves Registrations, while the largest number of completions was seen in Goal 2, which involves Engaged Users.</a:t>
            </a:r>
            <a:endParaRPr lang="en-US" sz="2200"/>
          </a:p>
        </p:txBody>
      </p:sp>
      <p:graphicFrame>
        <p:nvGraphicFramePr>
          <p:cNvPr id="4" name="Content Placeholder 3">
            <a:extLst>
              <a:ext uri="{FF2B5EF4-FFF2-40B4-BE49-F238E27FC236}">
                <a16:creationId xmlns:a16="http://schemas.microsoft.com/office/drawing/2014/main" id="{D2AE19F5-0948-D8DD-E3B3-74F0EDD16D53}"/>
              </a:ext>
            </a:extLst>
          </p:cNvPr>
          <p:cNvGraphicFramePr>
            <a:graphicFrameLocks noGrp="1"/>
          </p:cNvGraphicFramePr>
          <p:nvPr>
            <p:ph idx="1"/>
            <p:extLst>
              <p:ext uri="{D42A27DB-BD31-4B8C-83A1-F6EECF244321}">
                <p14:modId xmlns:p14="http://schemas.microsoft.com/office/powerpoint/2010/main" val="457206513"/>
              </p:ext>
            </p:extLst>
          </p:nvPr>
        </p:nvGraphicFramePr>
        <p:xfrm>
          <a:off x="4654296" y="640080"/>
          <a:ext cx="6903720" cy="55778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7926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20</Slides>
  <Notes>5</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Google Analytics Report</vt:lpstr>
      <vt:lpstr>About</vt:lpstr>
      <vt:lpstr>Business Objectives</vt:lpstr>
      <vt:lpstr>Revenue Waterfall</vt:lpstr>
      <vt:lpstr>Revenue by categories</vt:lpstr>
      <vt:lpstr>Revenue by device type</vt:lpstr>
      <vt:lpstr>Recommendations</vt:lpstr>
      <vt:lpstr>% Goal Conversion Rate</vt:lpstr>
      <vt:lpstr>  Goal Completions (March’22 vs March’23)</vt:lpstr>
      <vt:lpstr>Checkout Abandonment Rate</vt:lpstr>
      <vt:lpstr>Recommendations</vt:lpstr>
      <vt:lpstr>User Experience</vt:lpstr>
      <vt:lpstr>New Visitors  vs Returning Visitors</vt:lpstr>
      <vt:lpstr>Conversion Report March 2023 vs 2022</vt:lpstr>
      <vt:lpstr>Recommendations to Improve User Experience</vt:lpstr>
      <vt:lpstr> Audience engagement and top channels</vt:lpstr>
      <vt:lpstr>Recommendations</vt:lpstr>
      <vt:lpstr>Geographical Distribution of Revenue</vt:lpstr>
      <vt:lpstr>Recommendations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6</cp:revision>
  <dcterms:created xsi:type="dcterms:W3CDTF">2023-04-26T21:32:32Z</dcterms:created>
  <dcterms:modified xsi:type="dcterms:W3CDTF">2023-05-04T04:07:53Z</dcterms:modified>
</cp:coreProperties>
</file>